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3" r:id="rId3"/>
    <p:sldId id="278" r:id="rId4"/>
    <p:sldId id="274" r:id="rId5"/>
    <p:sldId id="272" r:id="rId6"/>
    <p:sldId id="277" r:id="rId7"/>
    <p:sldId id="259" r:id="rId8"/>
    <p:sldId id="260" r:id="rId9"/>
    <p:sldId id="280" r:id="rId10"/>
    <p:sldId id="281" r:id="rId11"/>
    <p:sldId id="282" r:id="rId12"/>
    <p:sldId id="283" r:id="rId13"/>
    <p:sldId id="284" r:id="rId14"/>
    <p:sldId id="261" r:id="rId15"/>
    <p:sldId id="293" r:id="rId16"/>
    <p:sldId id="289" r:id="rId17"/>
    <p:sldId id="294" r:id="rId18"/>
    <p:sldId id="295" r:id="rId19"/>
    <p:sldId id="296" r:id="rId20"/>
    <p:sldId id="297" r:id="rId21"/>
    <p:sldId id="263" r:id="rId22"/>
    <p:sldId id="264" r:id="rId23"/>
    <p:sldId id="285" r:id="rId24"/>
    <p:sldId id="286" r:id="rId25"/>
    <p:sldId id="266" r:id="rId26"/>
    <p:sldId id="27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59" d="100"/>
          <a:sy n="59" d="100"/>
        </p:scale>
        <p:origin x="-67" y="-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6A737E-7C0F-4D5A-BDA7-204B166FFA98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6AC56CD-B8F9-42DC-8E8A-95E448A229FE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Налоговая система является обязательной составной частью финансовой системы любой страны, независимо от уровня экономического развития и индекса мировых рейтингов.</a:t>
          </a:r>
          <a:endParaRPr lang="ru-RU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D27321-E780-449B-A149-9EA2FF9A4102}" type="parTrans" cxnId="{5788A720-C51C-4B70-A3CB-852D767F4EEF}">
      <dgm:prSet/>
      <dgm:spPr/>
      <dgm:t>
        <a:bodyPr/>
        <a:lstStyle/>
        <a:p>
          <a:endParaRPr lang="ru-RU"/>
        </a:p>
      </dgm:t>
    </dgm:pt>
    <dgm:pt modelId="{A74EA9DC-89C9-40F4-A6C9-A3754C4765DC}" type="sibTrans" cxnId="{5788A720-C51C-4B70-A3CB-852D767F4EEF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8E4E71B5-4978-4351-A40B-9F57E2370A9D}">
      <dgm:prSet phldrT="[Текст]" custT="1"/>
      <dgm:spPr/>
      <dgm:t>
        <a:bodyPr/>
        <a:lstStyle/>
        <a:p>
          <a:r>
            <a:rPr lang="ru-RU" sz="19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Цифровизация</a:t>
          </a:r>
          <a:r>
            <a:rPr lang="ru-RU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экономических процессов – это шаг от постиндустриальной экономики к информационной. Это возможность повышения эффективности и конкурентоспособности национальной экономики. </a:t>
          </a:r>
          <a:endParaRPr lang="ru-RU" sz="19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88F8E9-9DAA-4DC9-A31C-83F305106A95}" type="parTrans" cxnId="{D7D4C82F-103A-419D-A33C-AC31B3FC0700}">
      <dgm:prSet/>
      <dgm:spPr/>
      <dgm:t>
        <a:bodyPr/>
        <a:lstStyle/>
        <a:p>
          <a:endParaRPr lang="ru-RU"/>
        </a:p>
      </dgm:t>
    </dgm:pt>
    <dgm:pt modelId="{5B4EEBD4-7998-4AB1-934C-335124E4F7A2}" type="sibTrans" cxnId="{D7D4C82F-103A-419D-A33C-AC31B3FC0700}">
      <dgm:prSet/>
      <dgm:spPr/>
      <dgm:t>
        <a:bodyPr/>
        <a:lstStyle/>
        <a:p>
          <a:endParaRPr lang="ru-RU"/>
        </a:p>
      </dgm:t>
    </dgm:pt>
    <dgm:pt modelId="{ACBF4482-612D-465C-BBE8-A8857D44CF88}" type="pres">
      <dgm:prSet presAssocID="{C56A737E-7C0F-4D5A-BDA7-204B166FFA9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ABEDD0-AF3E-4B94-BEFB-E70AEC1197F3}" type="pres">
      <dgm:prSet presAssocID="{C56A737E-7C0F-4D5A-BDA7-204B166FFA98}" presName="dummyMaxCanvas" presStyleCnt="0">
        <dgm:presLayoutVars/>
      </dgm:prSet>
      <dgm:spPr/>
    </dgm:pt>
    <dgm:pt modelId="{016E5827-020B-4EBD-AEA9-E81120C89829}" type="pres">
      <dgm:prSet presAssocID="{C56A737E-7C0F-4D5A-BDA7-204B166FFA98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52C36-6BE8-4973-B13D-FB00895E50BC}" type="pres">
      <dgm:prSet presAssocID="{C56A737E-7C0F-4D5A-BDA7-204B166FFA98}" presName="TwoNodes_2" presStyleLbl="node1" presStyleIdx="1" presStyleCnt="2" custLinFactNeighborX="-25" custLinFactNeighborY="8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8925D-E297-4056-870C-61DE15C39E58}" type="pres">
      <dgm:prSet presAssocID="{C56A737E-7C0F-4D5A-BDA7-204B166FFA98}" presName="TwoConn_1-2" presStyleLbl="fgAccFollowNode1" presStyleIdx="0" presStyleCnt="1" custLinFactNeighborX="2117" custLinFactNeighborY="-35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65192-3D32-4941-8B21-A7602B845F4B}" type="pres">
      <dgm:prSet presAssocID="{C56A737E-7C0F-4D5A-BDA7-204B166FFA98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D7BC8-50BA-4E05-ABB8-269EBAB1967E}" type="pres">
      <dgm:prSet presAssocID="{C56A737E-7C0F-4D5A-BDA7-204B166FFA98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BFFA4A-D7D6-457B-AF2B-E56579AB0B17}" type="presOf" srcId="{A74EA9DC-89C9-40F4-A6C9-A3754C4765DC}" destId="{7B68925D-E297-4056-870C-61DE15C39E58}" srcOrd="0" destOrd="0" presId="urn:microsoft.com/office/officeart/2005/8/layout/vProcess5"/>
    <dgm:cxn modelId="{D7D4C82F-103A-419D-A33C-AC31B3FC0700}" srcId="{C56A737E-7C0F-4D5A-BDA7-204B166FFA98}" destId="{8E4E71B5-4978-4351-A40B-9F57E2370A9D}" srcOrd="1" destOrd="0" parTransId="{A988F8E9-9DAA-4DC9-A31C-83F305106A95}" sibTransId="{5B4EEBD4-7998-4AB1-934C-335124E4F7A2}"/>
    <dgm:cxn modelId="{5788A720-C51C-4B70-A3CB-852D767F4EEF}" srcId="{C56A737E-7C0F-4D5A-BDA7-204B166FFA98}" destId="{26AC56CD-B8F9-42DC-8E8A-95E448A229FE}" srcOrd="0" destOrd="0" parTransId="{F2D27321-E780-449B-A149-9EA2FF9A4102}" sibTransId="{A74EA9DC-89C9-40F4-A6C9-A3754C4765DC}"/>
    <dgm:cxn modelId="{8E0CE887-6D8B-4FD6-8CA4-A1FFBB0A5227}" type="presOf" srcId="{26AC56CD-B8F9-42DC-8E8A-95E448A229FE}" destId="{AF565192-3D32-4941-8B21-A7602B845F4B}" srcOrd="1" destOrd="0" presId="urn:microsoft.com/office/officeart/2005/8/layout/vProcess5"/>
    <dgm:cxn modelId="{1550037A-91DE-40DA-A68B-E6960B05D7E0}" type="presOf" srcId="{8E4E71B5-4978-4351-A40B-9F57E2370A9D}" destId="{3D8D7BC8-50BA-4E05-ABB8-269EBAB1967E}" srcOrd="1" destOrd="0" presId="urn:microsoft.com/office/officeart/2005/8/layout/vProcess5"/>
    <dgm:cxn modelId="{F19F29D9-06B6-45C4-B65E-5DFE8EEDFBD0}" type="presOf" srcId="{26AC56CD-B8F9-42DC-8E8A-95E448A229FE}" destId="{016E5827-020B-4EBD-AEA9-E81120C89829}" srcOrd="0" destOrd="0" presId="urn:microsoft.com/office/officeart/2005/8/layout/vProcess5"/>
    <dgm:cxn modelId="{7A021910-DB74-4EFB-9B7F-382F773C4A91}" type="presOf" srcId="{8E4E71B5-4978-4351-A40B-9F57E2370A9D}" destId="{17452C36-6BE8-4973-B13D-FB00895E50BC}" srcOrd="0" destOrd="0" presId="urn:microsoft.com/office/officeart/2005/8/layout/vProcess5"/>
    <dgm:cxn modelId="{B1F67ACF-EAE7-41E8-9799-BA529874C898}" type="presOf" srcId="{C56A737E-7C0F-4D5A-BDA7-204B166FFA98}" destId="{ACBF4482-612D-465C-BBE8-A8857D44CF88}" srcOrd="0" destOrd="0" presId="urn:microsoft.com/office/officeart/2005/8/layout/vProcess5"/>
    <dgm:cxn modelId="{E237CAF7-7E61-4796-9AE8-59C819F44B41}" type="presParOf" srcId="{ACBF4482-612D-465C-BBE8-A8857D44CF88}" destId="{C9ABEDD0-AF3E-4B94-BEFB-E70AEC1197F3}" srcOrd="0" destOrd="0" presId="urn:microsoft.com/office/officeart/2005/8/layout/vProcess5"/>
    <dgm:cxn modelId="{4E02FC8A-1BD7-447C-86DE-0D169FCF9B05}" type="presParOf" srcId="{ACBF4482-612D-465C-BBE8-A8857D44CF88}" destId="{016E5827-020B-4EBD-AEA9-E81120C89829}" srcOrd="1" destOrd="0" presId="urn:microsoft.com/office/officeart/2005/8/layout/vProcess5"/>
    <dgm:cxn modelId="{0D6E7C54-87E0-491A-9D23-3645652F10E3}" type="presParOf" srcId="{ACBF4482-612D-465C-BBE8-A8857D44CF88}" destId="{17452C36-6BE8-4973-B13D-FB00895E50BC}" srcOrd="2" destOrd="0" presId="urn:microsoft.com/office/officeart/2005/8/layout/vProcess5"/>
    <dgm:cxn modelId="{E36A9862-14D1-418E-AB39-73600FE9FF4E}" type="presParOf" srcId="{ACBF4482-612D-465C-BBE8-A8857D44CF88}" destId="{7B68925D-E297-4056-870C-61DE15C39E58}" srcOrd="3" destOrd="0" presId="urn:microsoft.com/office/officeart/2005/8/layout/vProcess5"/>
    <dgm:cxn modelId="{3C044444-F9BB-49AE-B7B4-7B5F8A43DC19}" type="presParOf" srcId="{ACBF4482-612D-465C-BBE8-A8857D44CF88}" destId="{AF565192-3D32-4941-8B21-A7602B845F4B}" srcOrd="4" destOrd="0" presId="urn:microsoft.com/office/officeart/2005/8/layout/vProcess5"/>
    <dgm:cxn modelId="{F499DED8-E4DD-4A4F-A20B-CEB9475CF5D8}" type="presParOf" srcId="{ACBF4482-612D-465C-BBE8-A8857D44CF88}" destId="{3D8D7BC8-50BA-4E05-ABB8-269EBAB1967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95B0C1-FF87-49E0-B85D-D9752C9793E9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295E0F7-D350-4D41-AD5A-630268FF9D2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Сквозной мониторинг</a:t>
          </a:r>
          <a:endParaRPr lang="ru-RU" sz="1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18017686-2597-4BA4-86D5-7F8EF2EBF21A}" type="parTrans" cxnId="{8E42715E-B935-442B-AA54-5E038A648A75}">
      <dgm:prSet/>
      <dgm:spPr/>
      <dgm:t>
        <a:bodyPr/>
        <a:lstStyle/>
        <a:p>
          <a:endParaRPr lang="ru-RU"/>
        </a:p>
      </dgm:t>
    </dgm:pt>
    <dgm:pt modelId="{ED71B978-9567-401C-A97E-0447D37E95E1}" type="sibTrans" cxnId="{8E42715E-B935-442B-AA54-5E038A648A75}">
      <dgm:prSet/>
      <dgm:spPr/>
      <dgm:t>
        <a:bodyPr/>
        <a:lstStyle/>
        <a:p>
          <a:endParaRPr lang="ru-RU"/>
        </a:p>
      </dgm:t>
    </dgm:pt>
    <dgm:pt modelId="{D992F6A2-1759-4645-924A-99E4E6E03688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1)ИС «Маркировка товаров»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4C7C7F62-C5D6-4843-B017-A007F170C10C}" type="parTrans" cxnId="{D9308284-58EC-4BA8-83D5-B3BA6BB110FA}">
      <dgm:prSet/>
      <dgm:spPr/>
      <dgm:t>
        <a:bodyPr/>
        <a:lstStyle/>
        <a:p>
          <a:endParaRPr lang="ru-RU"/>
        </a:p>
      </dgm:t>
    </dgm:pt>
    <dgm:pt modelId="{A1560565-9DAF-4651-B0DF-46FA803B854D}" type="sibTrans" cxnId="{D9308284-58EC-4BA8-83D5-B3BA6BB110FA}">
      <dgm:prSet/>
      <dgm:spPr/>
      <dgm:t>
        <a:bodyPr/>
        <a:lstStyle/>
        <a:p>
          <a:endParaRPr lang="ru-RU"/>
        </a:p>
      </dgm:t>
    </dgm:pt>
    <dgm:pt modelId="{5E103F2D-1457-4271-A978-4196B6BF5F67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3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2)ИС «Электронные счета-фактуры»</a:t>
          </a:r>
          <a:endParaRPr lang="ru-RU" sz="13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905C690B-BB39-4F3A-B182-01131CD7FB80}" type="parTrans" cxnId="{1F557D71-5805-4E64-99E0-E83F221B91AD}">
      <dgm:prSet/>
      <dgm:spPr/>
      <dgm:t>
        <a:bodyPr/>
        <a:lstStyle/>
        <a:p>
          <a:endParaRPr lang="ru-RU"/>
        </a:p>
      </dgm:t>
    </dgm:pt>
    <dgm:pt modelId="{6B6A5292-7AAA-480F-88BC-24C89581A857}" type="sibTrans" cxnId="{1F557D71-5805-4E64-99E0-E83F221B91AD}">
      <dgm:prSet/>
      <dgm:spPr/>
      <dgm:t>
        <a:bodyPr/>
        <a:lstStyle/>
        <a:p>
          <a:endParaRPr lang="ru-RU"/>
        </a:p>
      </dgm:t>
    </dgm:pt>
    <dgm:pt modelId="{ECE42A47-B8C6-4047-8BA1-364245350BE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3)Модуль «Виртуальный склад»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58C229BE-5C99-43D5-9184-C3FC3DC41120}" type="parTrans" cxnId="{0792A4EA-ED88-4955-99B3-C06DC1D39CBA}">
      <dgm:prSet/>
      <dgm:spPr/>
      <dgm:t>
        <a:bodyPr/>
        <a:lstStyle/>
        <a:p>
          <a:endParaRPr lang="ru-RU"/>
        </a:p>
      </dgm:t>
    </dgm:pt>
    <dgm:pt modelId="{92E07E74-84F0-4056-8AD2-D3E6218F955D}" type="sibTrans" cxnId="{0792A4EA-ED88-4955-99B3-C06DC1D39CBA}">
      <dgm:prSet/>
      <dgm:spPr/>
      <dgm:t>
        <a:bodyPr/>
        <a:lstStyle/>
        <a:p>
          <a:endParaRPr lang="ru-RU"/>
        </a:p>
      </dgm:t>
    </dgm:pt>
    <dgm:pt modelId="{372D6DA7-B484-447E-B811-29D7AFBCCBC2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4)Внедрение </a:t>
          </a:r>
          <a:r>
            <a:rPr lang="ru-RU" sz="14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он-лайн</a:t>
          </a:r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ККМ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CB667F23-78F2-4BC4-985A-C31F8FC313E6}" type="parTrans" cxnId="{63C67B05-6E40-4EE0-A231-5C0F58546F52}">
      <dgm:prSet/>
      <dgm:spPr/>
      <dgm:t>
        <a:bodyPr/>
        <a:lstStyle/>
        <a:p>
          <a:endParaRPr lang="ru-RU"/>
        </a:p>
      </dgm:t>
    </dgm:pt>
    <dgm:pt modelId="{52A1392A-44DA-49B7-A1A2-E1824EE285CF}" type="sibTrans" cxnId="{63C67B05-6E40-4EE0-A231-5C0F58546F52}">
      <dgm:prSet/>
      <dgm:spPr/>
      <dgm:t>
        <a:bodyPr/>
        <a:lstStyle/>
        <a:p>
          <a:endParaRPr lang="ru-RU"/>
        </a:p>
      </dgm:t>
    </dgm:pt>
    <dgm:pt modelId="{287C5895-E17D-44C0-A9EC-0AC7475B96E4}">
      <dgm:prSet phldrT="[Текст]"/>
      <dgm:spPr/>
      <dgm:t>
        <a:bodyPr/>
        <a:lstStyle/>
        <a:p>
          <a:endParaRPr lang="ru-RU" dirty="0"/>
        </a:p>
      </dgm:t>
    </dgm:pt>
    <dgm:pt modelId="{464AF46C-A8A1-4E96-B9C3-6FD7DA413C85}" type="parTrans" cxnId="{128DEC39-4555-4BEA-93DA-8C94F8A42886}">
      <dgm:prSet/>
      <dgm:spPr/>
      <dgm:t>
        <a:bodyPr/>
        <a:lstStyle/>
        <a:p>
          <a:endParaRPr lang="ru-RU"/>
        </a:p>
      </dgm:t>
    </dgm:pt>
    <dgm:pt modelId="{51B705A4-431D-4FE9-AE0A-6014D010B959}" type="sibTrans" cxnId="{128DEC39-4555-4BEA-93DA-8C94F8A42886}">
      <dgm:prSet/>
      <dgm:spPr/>
      <dgm:t>
        <a:bodyPr/>
        <a:lstStyle/>
        <a:p>
          <a:endParaRPr lang="ru-RU"/>
        </a:p>
      </dgm:t>
    </dgm:pt>
    <dgm:pt modelId="{ED5B0B01-A81E-4D35-8874-BB5E608E212F}">
      <dgm:prSet phldrT="[Текст]"/>
      <dgm:spPr/>
      <dgm:t>
        <a:bodyPr/>
        <a:lstStyle/>
        <a:p>
          <a:endParaRPr lang="ru-RU" dirty="0"/>
        </a:p>
      </dgm:t>
    </dgm:pt>
    <dgm:pt modelId="{E76A45BC-E913-4FDD-8432-BD894A7155DD}" type="parTrans" cxnId="{E9429C32-ABA9-4971-BA6B-160ECB936E4E}">
      <dgm:prSet/>
      <dgm:spPr/>
      <dgm:t>
        <a:bodyPr/>
        <a:lstStyle/>
        <a:p>
          <a:endParaRPr lang="ru-RU"/>
        </a:p>
      </dgm:t>
    </dgm:pt>
    <dgm:pt modelId="{A537AB36-D0D8-4B18-90A6-10034AE8EAA4}" type="sibTrans" cxnId="{E9429C32-ABA9-4971-BA6B-160ECB936E4E}">
      <dgm:prSet/>
      <dgm:spPr/>
      <dgm:t>
        <a:bodyPr/>
        <a:lstStyle/>
        <a:p>
          <a:endParaRPr lang="ru-RU"/>
        </a:p>
      </dgm:t>
    </dgm:pt>
    <dgm:pt modelId="{EDE0E623-62D6-4FEA-AE10-B35C09791BEE}">
      <dgm:prSet custT="1"/>
      <dgm:spPr/>
      <dgm:t>
        <a:bodyPr/>
        <a:lstStyle/>
        <a:p>
          <a:r>
            <a:rPr lang="ru-RU" sz="17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6)ИС АСТАНА-1</a:t>
          </a:r>
          <a:endParaRPr lang="ru-RU" sz="17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B781E95E-4CE8-4A35-A066-BB1502B537A5}" type="parTrans" cxnId="{76510C04-22A0-4C24-87B5-9F5CAE583782}">
      <dgm:prSet/>
      <dgm:spPr/>
      <dgm:t>
        <a:bodyPr/>
        <a:lstStyle/>
        <a:p>
          <a:endParaRPr lang="ru-RU"/>
        </a:p>
      </dgm:t>
    </dgm:pt>
    <dgm:pt modelId="{53B1E446-6467-415B-B523-1C83770BB21B}" type="sibTrans" cxnId="{76510C04-22A0-4C24-87B5-9F5CAE583782}">
      <dgm:prSet/>
      <dgm:spPr/>
      <dgm:t>
        <a:bodyPr/>
        <a:lstStyle/>
        <a:p>
          <a:endParaRPr lang="ru-RU"/>
        </a:p>
      </dgm:t>
    </dgm:pt>
    <dgm:pt modelId="{4B776F22-B625-4911-96E7-79FC895A19A6}">
      <dgm:prSet/>
      <dgm:spPr/>
    </dgm:pt>
    <dgm:pt modelId="{C31F5656-B70A-4496-B758-E244FF147244}" type="parTrans" cxnId="{0DBA70E0-B934-4C83-B8EF-01F728C8AD3D}">
      <dgm:prSet/>
      <dgm:spPr/>
      <dgm:t>
        <a:bodyPr/>
        <a:lstStyle/>
        <a:p>
          <a:endParaRPr lang="ru-RU"/>
        </a:p>
      </dgm:t>
    </dgm:pt>
    <dgm:pt modelId="{AEADEED3-7336-4D83-8575-7D460E1D4637}" type="sibTrans" cxnId="{0DBA70E0-B934-4C83-B8EF-01F728C8AD3D}">
      <dgm:prSet/>
      <dgm:spPr/>
      <dgm:t>
        <a:bodyPr/>
        <a:lstStyle/>
        <a:p>
          <a:endParaRPr lang="ru-RU"/>
        </a:p>
      </dgm:t>
    </dgm:pt>
    <dgm:pt modelId="{2BFBC83F-1F13-46AB-8C3E-4AF13EB9B53E}">
      <dgm:prSet/>
      <dgm:spPr/>
    </dgm:pt>
    <dgm:pt modelId="{0CDADF44-C5BB-4E00-90C3-086AC133FAF0}" type="parTrans" cxnId="{6449E8CF-24EA-4F59-9752-345DD4993826}">
      <dgm:prSet/>
      <dgm:spPr/>
      <dgm:t>
        <a:bodyPr/>
        <a:lstStyle/>
        <a:p>
          <a:endParaRPr lang="ru-RU"/>
        </a:p>
      </dgm:t>
    </dgm:pt>
    <dgm:pt modelId="{5E8DC689-3592-43B0-9849-B36EB0F31771}" type="sibTrans" cxnId="{6449E8CF-24EA-4F59-9752-345DD4993826}">
      <dgm:prSet/>
      <dgm:spPr/>
      <dgm:t>
        <a:bodyPr/>
        <a:lstStyle/>
        <a:p>
          <a:endParaRPr lang="ru-RU"/>
        </a:p>
      </dgm:t>
    </dgm:pt>
    <dgm:pt modelId="{414B7192-73E0-4656-8B1D-4187CC99061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5)Администрирование НДС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51EAAEAE-8066-4691-B9E3-E43628A3607F}" type="parTrans" cxnId="{4BAAAA86-CDDA-4AFF-8770-76767AC00A09}">
      <dgm:prSet/>
      <dgm:spPr/>
      <dgm:t>
        <a:bodyPr/>
        <a:lstStyle/>
        <a:p>
          <a:endParaRPr lang="ru-RU"/>
        </a:p>
      </dgm:t>
    </dgm:pt>
    <dgm:pt modelId="{20DE39B7-9D94-4537-8F46-577013665EAE}" type="sibTrans" cxnId="{4BAAAA86-CDDA-4AFF-8770-76767AC00A09}">
      <dgm:prSet/>
      <dgm:spPr/>
      <dgm:t>
        <a:bodyPr/>
        <a:lstStyle/>
        <a:p>
          <a:endParaRPr lang="ru-RU"/>
        </a:p>
      </dgm:t>
    </dgm:pt>
    <dgm:pt modelId="{282BC22D-9184-4E59-9029-3BCCD9ED6933}" type="pres">
      <dgm:prSet presAssocID="{E095B0C1-FF87-49E0-B85D-D9752C9793E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AEA4FD-6315-43FB-8E0A-F4A9AED068F4}" type="pres">
      <dgm:prSet presAssocID="{5295E0F7-D350-4D41-AD5A-630268FF9D21}" presName="centerShape" presStyleLbl="node0" presStyleIdx="0" presStyleCnt="1" custScaleX="110326" custScaleY="101106"/>
      <dgm:spPr/>
      <dgm:t>
        <a:bodyPr/>
        <a:lstStyle/>
        <a:p>
          <a:endParaRPr lang="ru-RU"/>
        </a:p>
      </dgm:t>
    </dgm:pt>
    <dgm:pt modelId="{B895E021-4E7A-4C6C-AEF9-E47D8614EF0D}" type="pres">
      <dgm:prSet presAssocID="{D992F6A2-1759-4645-924A-99E4E6E03688}" presName="node" presStyleLbl="node1" presStyleIdx="0" presStyleCnt="6" custScaleX="132531" custScaleY="105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EB6AD-06B6-41EA-8E8E-EF50F41990B4}" type="pres">
      <dgm:prSet presAssocID="{D992F6A2-1759-4645-924A-99E4E6E03688}" presName="dummy" presStyleCnt="0"/>
      <dgm:spPr/>
    </dgm:pt>
    <dgm:pt modelId="{482507F3-531A-4BD5-B271-33B1A25AA0D5}" type="pres">
      <dgm:prSet presAssocID="{A1560565-9DAF-4651-B0DF-46FA803B854D}" presName="sibTrans" presStyleLbl="sibTrans2D1" presStyleIdx="0" presStyleCnt="6"/>
      <dgm:spPr/>
      <dgm:t>
        <a:bodyPr/>
        <a:lstStyle/>
        <a:p>
          <a:endParaRPr lang="ru-RU"/>
        </a:p>
      </dgm:t>
    </dgm:pt>
    <dgm:pt modelId="{74D397B2-6FA8-4FA1-A4B1-EF8F6907B12D}" type="pres">
      <dgm:prSet presAssocID="{5E103F2D-1457-4271-A978-4196B6BF5F67}" presName="node" presStyleLbl="node1" presStyleIdx="1" presStyleCnt="6" custScaleX="137436" custScaleY="125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C2342-F96B-4609-A644-2DA53025D79B}" type="pres">
      <dgm:prSet presAssocID="{5E103F2D-1457-4271-A978-4196B6BF5F67}" presName="dummy" presStyleCnt="0"/>
      <dgm:spPr/>
    </dgm:pt>
    <dgm:pt modelId="{3EA71F2F-81B8-4C3F-A493-8209B92C5441}" type="pres">
      <dgm:prSet presAssocID="{6B6A5292-7AAA-480F-88BC-24C89581A85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FDA4AFC-E261-4834-A714-5BC4BE54B994}" type="pres">
      <dgm:prSet presAssocID="{ECE42A47-B8C6-4047-8BA1-364245350BEC}" presName="node" presStyleLbl="node1" presStyleIdx="2" presStyleCnt="6" custScaleX="126649" custScaleY="117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FB6F8-AA3E-452C-A89D-F5910A6AC14F}" type="pres">
      <dgm:prSet presAssocID="{ECE42A47-B8C6-4047-8BA1-364245350BEC}" presName="dummy" presStyleCnt="0"/>
      <dgm:spPr/>
    </dgm:pt>
    <dgm:pt modelId="{D4309BAE-2F40-4F2B-B38D-0073F6560992}" type="pres">
      <dgm:prSet presAssocID="{92E07E74-84F0-4056-8AD2-D3E6218F955D}" presName="sibTrans" presStyleLbl="sibTrans2D1" presStyleIdx="2" presStyleCnt="6"/>
      <dgm:spPr/>
      <dgm:t>
        <a:bodyPr/>
        <a:lstStyle/>
        <a:p>
          <a:endParaRPr lang="ru-RU"/>
        </a:p>
      </dgm:t>
    </dgm:pt>
    <dgm:pt modelId="{AC1C0649-7164-49F0-B974-9CC1D5BA8B23}" type="pres">
      <dgm:prSet presAssocID="{372D6DA7-B484-447E-B811-29D7AFBCCBC2}" presName="node" presStyleLbl="node1" presStyleIdx="3" presStyleCnt="6" custScaleX="127296" custScaleY="107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BF97B-3CA5-4DD3-8778-29ADED9C3367}" type="pres">
      <dgm:prSet presAssocID="{372D6DA7-B484-447E-B811-29D7AFBCCBC2}" presName="dummy" presStyleCnt="0"/>
      <dgm:spPr/>
    </dgm:pt>
    <dgm:pt modelId="{75E6745D-CA06-4807-A492-1207B00BAB81}" type="pres">
      <dgm:prSet presAssocID="{52A1392A-44DA-49B7-A1A2-E1824EE285CF}" presName="sibTrans" presStyleLbl="sibTrans2D1" presStyleIdx="3" presStyleCnt="6"/>
      <dgm:spPr/>
      <dgm:t>
        <a:bodyPr/>
        <a:lstStyle/>
        <a:p>
          <a:endParaRPr lang="ru-RU"/>
        </a:p>
      </dgm:t>
    </dgm:pt>
    <dgm:pt modelId="{A10009E4-B94E-4F2E-89DA-90393089BE70}" type="pres">
      <dgm:prSet presAssocID="{414B7192-73E0-4656-8B1D-4187CC990613}" presName="node" presStyleLbl="node1" presStyleIdx="4" presStyleCnt="6" custScaleX="126649" custScaleY="117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2477C6-94B3-47A9-963A-0DD0DBCF15A3}" type="pres">
      <dgm:prSet presAssocID="{414B7192-73E0-4656-8B1D-4187CC990613}" presName="dummy" presStyleCnt="0"/>
      <dgm:spPr/>
    </dgm:pt>
    <dgm:pt modelId="{B7F8346C-6A47-455D-9F6F-25A5E59A96D3}" type="pres">
      <dgm:prSet presAssocID="{20DE39B7-9D94-4537-8F46-577013665EAE}" presName="sibTrans" presStyleLbl="sibTrans2D1" presStyleIdx="4" presStyleCnt="6"/>
      <dgm:spPr/>
    </dgm:pt>
    <dgm:pt modelId="{61850CE8-EE12-4F41-8F5A-2E7F65D838D7}" type="pres">
      <dgm:prSet presAssocID="{EDE0E623-62D6-4FEA-AE10-B35C09791BEE}" presName="node" presStyleLbl="node1" presStyleIdx="5" presStyleCnt="6" custScaleX="105145" custScaleY="104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95772-5CC7-45A6-94CB-43BFE82AD3F1}" type="pres">
      <dgm:prSet presAssocID="{EDE0E623-62D6-4FEA-AE10-B35C09791BEE}" presName="dummy" presStyleCnt="0"/>
      <dgm:spPr/>
    </dgm:pt>
    <dgm:pt modelId="{A29F2D9E-E5BE-46AF-BFA3-ECD9A68B7739}" type="pres">
      <dgm:prSet presAssocID="{53B1E446-6467-415B-B523-1C83770BB21B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C996B130-246A-4E28-81B3-BA9BC2A4D250}" type="presOf" srcId="{5295E0F7-D350-4D41-AD5A-630268FF9D21}" destId="{FAAEA4FD-6315-43FB-8E0A-F4A9AED068F4}" srcOrd="0" destOrd="0" presId="urn:microsoft.com/office/officeart/2005/8/layout/radial6"/>
    <dgm:cxn modelId="{D846217E-0D11-4DE3-B5DE-0C0365CED19B}" type="presOf" srcId="{ECE42A47-B8C6-4047-8BA1-364245350BEC}" destId="{FFDA4AFC-E261-4834-A714-5BC4BE54B994}" srcOrd="0" destOrd="0" presId="urn:microsoft.com/office/officeart/2005/8/layout/radial6"/>
    <dgm:cxn modelId="{C693242F-181D-4973-9742-60CC79418BED}" type="presOf" srcId="{372D6DA7-B484-447E-B811-29D7AFBCCBC2}" destId="{AC1C0649-7164-49F0-B974-9CC1D5BA8B23}" srcOrd="0" destOrd="0" presId="urn:microsoft.com/office/officeart/2005/8/layout/radial6"/>
    <dgm:cxn modelId="{4889B03F-DC9B-4034-B6C4-E493FA464B13}" type="presOf" srcId="{A1560565-9DAF-4651-B0DF-46FA803B854D}" destId="{482507F3-531A-4BD5-B271-33B1A25AA0D5}" srcOrd="0" destOrd="0" presId="urn:microsoft.com/office/officeart/2005/8/layout/radial6"/>
    <dgm:cxn modelId="{76510C04-22A0-4C24-87B5-9F5CAE583782}" srcId="{5295E0F7-D350-4D41-AD5A-630268FF9D21}" destId="{EDE0E623-62D6-4FEA-AE10-B35C09791BEE}" srcOrd="5" destOrd="0" parTransId="{B781E95E-4CE8-4A35-A066-BB1502B537A5}" sibTransId="{53B1E446-6467-415B-B523-1C83770BB21B}"/>
    <dgm:cxn modelId="{F22D5832-5BDC-4F67-9EC2-4E4028B3F3ED}" type="presOf" srcId="{5E103F2D-1457-4271-A978-4196B6BF5F67}" destId="{74D397B2-6FA8-4FA1-A4B1-EF8F6907B12D}" srcOrd="0" destOrd="0" presId="urn:microsoft.com/office/officeart/2005/8/layout/radial6"/>
    <dgm:cxn modelId="{C2DCD46D-3214-47A8-82C2-8993F0B88A3A}" type="presOf" srcId="{20DE39B7-9D94-4537-8F46-577013665EAE}" destId="{B7F8346C-6A47-455D-9F6F-25A5E59A96D3}" srcOrd="0" destOrd="0" presId="urn:microsoft.com/office/officeart/2005/8/layout/radial6"/>
    <dgm:cxn modelId="{6449E8CF-24EA-4F59-9752-345DD4993826}" srcId="{E095B0C1-FF87-49E0-B85D-D9752C9793E9}" destId="{2BFBC83F-1F13-46AB-8C3E-4AF13EB9B53E}" srcOrd="2" destOrd="0" parTransId="{0CDADF44-C5BB-4E00-90C3-086AC133FAF0}" sibTransId="{5E8DC689-3592-43B0-9849-B36EB0F31771}"/>
    <dgm:cxn modelId="{E9429C32-ABA9-4971-BA6B-160ECB936E4E}" srcId="{E095B0C1-FF87-49E0-B85D-D9752C9793E9}" destId="{ED5B0B01-A81E-4D35-8874-BB5E608E212F}" srcOrd="4" destOrd="0" parTransId="{E76A45BC-E913-4FDD-8432-BD894A7155DD}" sibTransId="{A537AB36-D0D8-4B18-90A6-10034AE8EAA4}"/>
    <dgm:cxn modelId="{46B55787-22FA-42DF-84E0-202D673140B4}" type="presOf" srcId="{E095B0C1-FF87-49E0-B85D-D9752C9793E9}" destId="{282BC22D-9184-4E59-9029-3BCCD9ED6933}" srcOrd="0" destOrd="0" presId="urn:microsoft.com/office/officeart/2005/8/layout/radial6"/>
    <dgm:cxn modelId="{8B4B67D5-E394-421C-8123-F74DF865BCAA}" type="presOf" srcId="{6B6A5292-7AAA-480F-88BC-24C89581A857}" destId="{3EA71F2F-81B8-4C3F-A493-8209B92C5441}" srcOrd="0" destOrd="0" presId="urn:microsoft.com/office/officeart/2005/8/layout/radial6"/>
    <dgm:cxn modelId="{D9308284-58EC-4BA8-83D5-B3BA6BB110FA}" srcId="{5295E0F7-D350-4D41-AD5A-630268FF9D21}" destId="{D992F6A2-1759-4645-924A-99E4E6E03688}" srcOrd="0" destOrd="0" parTransId="{4C7C7F62-C5D6-4843-B017-A007F170C10C}" sibTransId="{A1560565-9DAF-4651-B0DF-46FA803B854D}"/>
    <dgm:cxn modelId="{0DBA70E0-B934-4C83-B8EF-01F728C8AD3D}" srcId="{E095B0C1-FF87-49E0-B85D-D9752C9793E9}" destId="{4B776F22-B625-4911-96E7-79FC895A19A6}" srcOrd="1" destOrd="0" parTransId="{C31F5656-B70A-4496-B758-E244FF147244}" sibTransId="{AEADEED3-7336-4D83-8575-7D460E1D4637}"/>
    <dgm:cxn modelId="{EA5CEE4B-AD33-4E8E-B9CE-F18F6E763517}" type="presOf" srcId="{EDE0E623-62D6-4FEA-AE10-B35C09791BEE}" destId="{61850CE8-EE12-4F41-8F5A-2E7F65D838D7}" srcOrd="0" destOrd="0" presId="urn:microsoft.com/office/officeart/2005/8/layout/radial6"/>
    <dgm:cxn modelId="{5AF21B12-22AC-431F-970E-3953E7BF536F}" type="presOf" srcId="{414B7192-73E0-4656-8B1D-4187CC990613}" destId="{A10009E4-B94E-4F2E-89DA-90393089BE70}" srcOrd="0" destOrd="0" presId="urn:microsoft.com/office/officeart/2005/8/layout/radial6"/>
    <dgm:cxn modelId="{0C6CBABB-FA7E-46B4-A9EA-058AA74CDABE}" type="presOf" srcId="{92E07E74-84F0-4056-8AD2-D3E6218F955D}" destId="{D4309BAE-2F40-4F2B-B38D-0073F6560992}" srcOrd="0" destOrd="0" presId="urn:microsoft.com/office/officeart/2005/8/layout/radial6"/>
    <dgm:cxn modelId="{0792A4EA-ED88-4955-99B3-C06DC1D39CBA}" srcId="{5295E0F7-D350-4D41-AD5A-630268FF9D21}" destId="{ECE42A47-B8C6-4047-8BA1-364245350BEC}" srcOrd="2" destOrd="0" parTransId="{58C229BE-5C99-43D5-9184-C3FC3DC41120}" sibTransId="{92E07E74-84F0-4056-8AD2-D3E6218F955D}"/>
    <dgm:cxn modelId="{128DEC39-4555-4BEA-93DA-8C94F8A42886}" srcId="{E095B0C1-FF87-49E0-B85D-D9752C9793E9}" destId="{287C5895-E17D-44C0-A9EC-0AC7475B96E4}" srcOrd="3" destOrd="0" parTransId="{464AF46C-A8A1-4E96-B9C3-6FD7DA413C85}" sibTransId="{51B705A4-431D-4FE9-AE0A-6014D010B959}"/>
    <dgm:cxn modelId="{8E42715E-B935-442B-AA54-5E038A648A75}" srcId="{E095B0C1-FF87-49E0-B85D-D9752C9793E9}" destId="{5295E0F7-D350-4D41-AD5A-630268FF9D21}" srcOrd="0" destOrd="0" parTransId="{18017686-2597-4BA4-86D5-7F8EF2EBF21A}" sibTransId="{ED71B978-9567-401C-A97E-0447D37E95E1}"/>
    <dgm:cxn modelId="{9C6D9691-1C02-441E-A26E-7C0683172E4E}" type="presOf" srcId="{53B1E446-6467-415B-B523-1C83770BB21B}" destId="{A29F2D9E-E5BE-46AF-BFA3-ECD9A68B7739}" srcOrd="0" destOrd="0" presId="urn:microsoft.com/office/officeart/2005/8/layout/radial6"/>
    <dgm:cxn modelId="{8CEEBE6C-BDD0-4445-8BD0-5578C40C5867}" type="presOf" srcId="{52A1392A-44DA-49B7-A1A2-E1824EE285CF}" destId="{75E6745D-CA06-4807-A492-1207B00BAB81}" srcOrd="0" destOrd="0" presId="urn:microsoft.com/office/officeart/2005/8/layout/radial6"/>
    <dgm:cxn modelId="{63C67B05-6E40-4EE0-A231-5C0F58546F52}" srcId="{5295E0F7-D350-4D41-AD5A-630268FF9D21}" destId="{372D6DA7-B484-447E-B811-29D7AFBCCBC2}" srcOrd="3" destOrd="0" parTransId="{CB667F23-78F2-4BC4-985A-C31F8FC313E6}" sibTransId="{52A1392A-44DA-49B7-A1A2-E1824EE285CF}"/>
    <dgm:cxn modelId="{4BAAAA86-CDDA-4AFF-8770-76767AC00A09}" srcId="{5295E0F7-D350-4D41-AD5A-630268FF9D21}" destId="{414B7192-73E0-4656-8B1D-4187CC990613}" srcOrd="4" destOrd="0" parTransId="{51EAAEAE-8066-4691-B9E3-E43628A3607F}" sibTransId="{20DE39B7-9D94-4537-8F46-577013665EAE}"/>
    <dgm:cxn modelId="{BBDE76E7-0ACF-45E4-BC97-A1FA1A29CF82}" type="presOf" srcId="{D992F6A2-1759-4645-924A-99E4E6E03688}" destId="{B895E021-4E7A-4C6C-AEF9-E47D8614EF0D}" srcOrd="0" destOrd="0" presId="urn:microsoft.com/office/officeart/2005/8/layout/radial6"/>
    <dgm:cxn modelId="{1F557D71-5805-4E64-99E0-E83F221B91AD}" srcId="{5295E0F7-D350-4D41-AD5A-630268FF9D21}" destId="{5E103F2D-1457-4271-A978-4196B6BF5F67}" srcOrd="1" destOrd="0" parTransId="{905C690B-BB39-4F3A-B182-01131CD7FB80}" sibTransId="{6B6A5292-7AAA-480F-88BC-24C89581A857}"/>
    <dgm:cxn modelId="{8220DC31-6706-49CB-8A0B-F5110C963417}" type="presParOf" srcId="{282BC22D-9184-4E59-9029-3BCCD9ED6933}" destId="{FAAEA4FD-6315-43FB-8E0A-F4A9AED068F4}" srcOrd="0" destOrd="0" presId="urn:microsoft.com/office/officeart/2005/8/layout/radial6"/>
    <dgm:cxn modelId="{75C860ED-0FE7-42C3-8F03-A086BE787103}" type="presParOf" srcId="{282BC22D-9184-4E59-9029-3BCCD9ED6933}" destId="{B895E021-4E7A-4C6C-AEF9-E47D8614EF0D}" srcOrd="1" destOrd="0" presId="urn:microsoft.com/office/officeart/2005/8/layout/radial6"/>
    <dgm:cxn modelId="{B0135761-4672-4508-85B4-0AF30FDB1670}" type="presParOf" srcId="{282BC22D-9184-4E59-9029-3BCCD9ED6933}" destId="{79AEB6AD-06B6-41EA-8E8E-EF50F41990B4}" srcOrd="2" destOrd="0" presId="urn:microsoft.com/office/officeart/2005/8/layout/radial6"/>
    <dgm:cxn modelId="{277F9B87-C05A-4E46-B561-0DF320E66404}" type="presParOf" srcId="{282BC22D-9184-4E59-9029-3BCCD9ED6933}" destId="{482507F3-531A-4BD5-B271-33B1A25AA0D5}" srcOrd="3" destOrd="0" presId="urn:microsoft.com/office/officeart/2005/8/layout/radial6"/>
    <dgm:cxn modelId="{1EC846C5-F5E9-405F-850D-93F06962E13F}" type="presParOf" srcId="{282BC22D-9184-4E59-9029-3BCCD9ED6933}" destId="{74D397B2-6FA8-4FA1-A4B1-EF8F6907B12D}" srcOrd="4" destOrd="0" presId="urn:microsoft.com/office/officeart/2005/8/layout/radial6"/>
    <dgm:cxn modelId="{B4C5F01B-2FF9-443A-82CB-567A3FE90A34}" type="presParOf" srcId="{282BC22D-9184-4E59-9029-3BCCD9ED6933}" destId="{801C2342-F96B-4609-A644-2DA53025D79B}" srcOrd="5" destOrd="0" presId="urn:microsoft.com/office/officeart/2005/8/layout/radial6"/>
    <dgm:cxn modelId="{A42528E5-6219-4169-91E8-3999AE283FBC}" type="presParOf" srcId="{282BC22D-9184-4E59-9029-3BCCD9ED6933}" destId="{3EA71F2F-81B8-4C3F-A493-8209B92C5441}" srcOrd="6" destOrd="0" presId="urn:microsoft.com/office/officeart/2005/8/layout/radial6"/>
    <dgm:cxn modelId="{42109166-06BE-4885-8832-217C7B8C2D7E}" type="presParOf" srcId="{282BC22D-9184-4E59-9029-3BCCD9ED6933}" destId="{FFDA4AFC-E261-4834-A714-5BC4BE54B994}" srcOrd="7" destOrd="0" presId="urn:microsoft.com/office/officeart/2005/8/layout/radial6"/>
    <dgm:cxn modelId="{7D404E99-4198-410B-B20A-C928CAB806DC}" type="presParOf" srcId="{282BC22D-9184-4E59-9029-3BCCD9ED6933}" destId="{9E3FB6F8-AA3E-452C-A89D-F5910A6AC14F}" srcOrd="8" destOrd="0" presId="urn:microsoft.com/office/officeart/2005/8/layout/radial6"/>
    <dgm:cxn modelId="{166BEA8A-D4D2-4ACF-81CC-AEF4FB0ECB84}" type="presParOf" srcId="{282BC22D-9184-4E59-9029-3BCCD9ED6933}" destId="{D4309BAE-2F40-4F2B-B38D-0073F6560992}" srcOrd="9" destOrd="0" presId="urn:microsoft.com/office/officeart/2005/8/layout/radial6"/>
    <dgm:cxn modelId="{5C9F208A-D3D3-4C6B-B4F4-8587E29854CE}" type="presParOf" srcId="{282BC22D-9184-4E59-9029-3BCCD9ED6933}" destId="{AC1C0649-7164-49F0-B974-9CC1D5BA8B23}" srcOrd="10" destOrd="0" presId="urn:microsoft.com/office/officeart/2005/8/layout/radial6"/>
    <dgm:cxn modelId="{D0F4CA87-84A8-4D03-83CE-1CE330C8C19A}" type="presParOf" srcId="{282BC22D-9184-4E59-9029-3BCCD9ED6933}" destId="{1ECBF97B-3CA5-4DD3-8778-29ADED9C3367}" srcOrd="11" destOrd="0" presId="urn:microsoft.com/office/officeart/2005/8/layout/radial6"/>
    <dgm:cxn modelId="{461C19D9-28DC-48AB-A57B-E5FCDCB4E2BD}" type="presParOf" srcId="{282BC22D-9184-4E59-9029-3BCCD9ED6933}" destId="{75E6745D-CA06-4807-A492-1207B00BAB81}" srcOrd="12" destOrd="0" presId="urn:microsoft.com/office/officeart/2005/8/layout/radial6"/>
    <dgm:cxn modelId="{0EF75640-3E9A-4413-B909-0700E672DD2B}" type="presParOf" srcId="{282BC22D-9184-4E59-9029-3BCCD9ED6933}" destId="{A10009E4-B94E-4F2E-89DA-90393089BE70}" srcOrd="13" destOrd="0" presId="urn:microsoft.com/office/officeart/2005/8/layout/radial6"/>
    <dgm:cxn modelId="{DAF807B6-0C56-4DFD-9D6F-69D884EB9464}" type="presParOf" srcId="{282BC22D-9184-4E59-9029-3BCCD9ED6933}" destId="{402477C6-94B3-47A9-963A-0DD0DBCF15A3}" srcOrd="14" destOrd="0" presId="urn:microsoft.com/office/officeart/2005/8/layout/radial6"/>
    <dgm:cxn modelId="{E37C9E70-9FB6-4382-B024-B1996FEDF8B0}" type="presParOf" srcId="{282BC22D-9184-4E59-9029-3BCCD9ED6933}" destId="{B7F8346C-6A47-455D-9F6F-25A5E59A96D3}" srcOrd="15" destOrd="0" presId="urn:microsoft.com/office/officeart/2005/8/layout/radial6"/>
    <dgm:cxn modelId="{770D9F5B-E23A-4B7B-8FB0-A2FEE82B1FC0}" type="presParOf" srcId="{282BC22D-9184-4E59-9029-3BCCD9ED6933}" destId="{61850CE8-EE12-4F41-8F5A-2E7F65D838D7}" srcOrd="16" destOrd="0" presId="urn:microsoft.com/office/officeart/2005/8/layout/radial6"/>
    <dgm:cxn modelId="{E5A8E90D-0AEF-421C-AB57-85614A17ABAB}" type="presParOf" srcId="{282BC22D-9184-4E59-9029-3BCCD9ED6933}" destId="{1DD95772-5CC7-45A6-94CB-43BFE82AD3F1}" srcOrd="17" destOrd="0" presId="urn:microsoft.com/office/officeart/2005/8/layout/radial6"/>
    <dgm:cxn modelId="{484ACDD0-B1F1-43E7-A5D4-6E17C6F8F88C}" type="presParOf" srcId="{282BC22D-9184-4E59-9029-3BCCD9ED6933}" destId="{A29F2D9E-E5BE-46AF-BFA3-ECD9A68B7739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59B505C-D0C0-488F-A014-C6AAF77695D0}" type="doc">
      <dgm:prSet loTypeId="urn:microsoft.com/office/officeart/2005/8/layout/process4" loCatId="process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D78CD2FD-3B4E-4B08-A9A8-A2123A8A0245}">
      <dgm:prSet custT="1"/>
      <dgm:spPr>
        <a:solidFill>
          <a:schemeClr val="accent5">
            <a:lumMod val="20000"/>
            <a:lumOff val="80000"/>
            <a:alpha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1) ИС «АСТАНА-1» имеет ряд преимуществ, включая возможность осуществления автоматизированного контроля всего таможенного процесса с момента подачи предварительной информации, применения системы управления рисками, оформления транзита, хранения товаров на складе временного хранения до контроля после выпуска товаров.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6EB3FB5-C8AC-482B-B0A6-B601C640E8F4}" type="parTrans" cxnId="{8E5ECE4C-A89F-4957-A7AF-F22FC863535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4AE8FA-C9B5-4D07-97E6-999463AA3129}" type="sibTrans" cxnId="{8E5ECE4C-A89F-4957-A7AF-F22FC863535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813149-40B7-4520-8E3C-3913F6A8DB48}">
      <dgm:prSet custT="1"/>
      <dgm:spPr>
        <a:solidFill>
          <a:schemeClr val="accent2">
            <a:lumMod val="20000"/>
            <a:lumOff val="80000"/>
            <a:alpha val="7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2) ИС 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«Электронные счета-фактуры» – позволяет реализовывать товары путем выписки электронных счетов-фактур. Система создает функционал по контролю за перемещением товаров. 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 2014 года налогоплательщики выписывают электронные счета-фактуры на добровольной основе. При этом налоговым законодательством предусмотрен поэтапный переход налогоплательщиков на обязательность выписки ЭСФ с 2016 по 2019 годы</a:t>
          </a:r>
          <a:endParaRPr lang="en-US" sz="1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53549DF-44B4-45A2-B089-235240C5E3DF}" type="parTrans" cxnId="{CB3161A2-3AD7-4786-95FA-512061F8EEF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BEB132-7C16-4E0C-B673-441DB29CEAC6}" type="sibTrans" cxnId="{CB3161A2-3AD7-4786-95FA-512061F8EEF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11DBFD-6C23-4387-B5CD-A96C5986CD94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400" b="0" i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500" b="0" i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3) В 2018 году реализован модуль «Виртуальный склад», который учитывает движение и остатки товаров и является дополнительном инструментом для администрирования НДС.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Запуск модуля производится поэтапно. С 1 апреля налогоплательщики, реализующие автотранспортные средства, выписывают счета-фактуры через «Виртуальный склад».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ru-RU" sz="1400" dirty="0" smtClean="0">
              <a:solidFill>
                <a:schemeClr val="tx1"/>
              </a:solidFill>
            </a:rPr>
            <a:t/>
          </a:r>
          <a:br>
            <a:rPr lang="ru-RU" sz="1400" dirty="0" smtClean="0">
              <a:solidFill>
                <a:schemeClr val="tx1"/>
              </a:solidFill>
            </a:rPr>
          </a:br>
          <a:endParaRPr lang="en-US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926D5B-498D-4212-B653-DCAD236817DB}" type="parTrans" cxnId="{CCC77ECF-7E0A-4617-A244-D45DCB50C49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4B3BE0-5B25-4EBB-B337-E1C546E71F8D}" type="sibTrans" cxnId="{CCC77ECF-7E0A-4617-A244-D45DCB50C49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D9E031-30F4-0D40-BC2A-AA7B309A6F0E}" type="pres">
      <dgm:prSet presAssocID="{259B505C-D0C0-488F-A014-C6AAF77695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7D345-041C-5C44-801B-64CC68CA25EF}" type="pres">
      <dgm:prSet presAssocID="{D711DBFD-6C23-4387-B5CD-A96C5986CD94}" presName="boxAndChildren" presStyleCnt="0"/>
      <dgm:spPr/>
    </dgm:pt>
    <dgm:pt modelId="{37F97DBD-B43C-654E-B0BF-1A3A3360323E}" type="pres">
      <dgm:prSet presAssocID="{D711DBFD-6C23-4387-B5CD-A96C5986CD94}" presName="parentTextBox" presStyleLbl="node1" presStyleIdx="0" presStyleCnt="3"/>
      <dgm:spPr/>
      <dgm:t>
        <a:bodyPr/>
        <a:lstStyle/>
        <a:p>
          <a:endParaRPr lang="ru-RU"/>
        </a:p>
      </dgm:t>
    </dgm:pt>
    <dgm:pt modelId="{956225FA-2E1C-1846-A1AB-74257583ABD6}" type="pres">
      <dgm:prSet presAssocID="{17BEB132-7C16-4E0C-B673-441DB29CEAC6}" presName="sp" presStyleCnt="0"/>
      <dgm:spPr/>
    </dgm:pt>
    <dgm:pt modelId="{07E776F3-CF7D-724B-96D8-4EDFEC846EA4}" type="pres">
      <dgm:prSet presAssocID="{28813149-40B7-4520-8E3C-3913F6A8DB48}" presName="arrowAndChildren" presStyleCnt="0"/>
      <dgm:spPr/>
    </dgm:pt>
    <dgm:pt modelId="{8342EC00-14E6-BD42-AF7B-89617598385D}" type="pres">
      <dgm:prSet presAssocID="{28813149-40B7-4520-8E3C-3913F6A8DB4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E6E47115-E2F5-1B4D-B6CB-09380D61C0A7}" type="pres">
      <dgm:prSet presAssocID="{E04AE8FA-C9B5-4D07-97E6-999463AA3129}" presName="sp" presStyleCnt="0"/>
      <dgm:spPr/>
    </dgm:pt>
    <dgm:pt modelId="{5BBA4DA8-313B-A440-A953-172D83A4B08B}" type="pres">
      <dgm:prSet presAssocID="{D78CD2FD-3B4E-4B08-A9A8-A2123A8A0245}" presName="arrowAndChildren" presStyleCnt="0"/>
      <dgm:spPr/>
    </dgm:pt>
    <dgm:pt modelId="{89B1F67B-6681-814F-8FB8-F8F72A580AB2}" type="pres">
      <dgm:prSet presAssocID="{D78CD2FD-3B4E-4B08-A9A8-A2123A8A0245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CB3161A2-3AD7-4786-95FA-512061F8EEF8}" srcId="{259B505C-D0C0-488F-A014-C6AAF77695D0}" destId="{28813149-40B7-4520-8E3C-3913F6A8DB48}" srcOrd="1" destOrd="0" parTransId="{353549DF-44B4-45A2-B089-235240C5E3DF}" sibTransId="{17BEB132-7C16-4E0C-B673-441DB29CEAC6}"/>
    <dgm:cxn modelId="{823C2D91-8F07-4425-B4F9-AD733F2F8F60}" type="presOf" srcId="{28813149-40B7-4520-8E3C-3913F6A8DB48}" destId="{8342EC00-14E6-BD42-AF7B-89617598385D}" srcOrd="0" destOrd="0" presId="urn:microsoft.com/office/officeart/2005/8/layout/process4"/>
    <dgm:cxn modelId="{C00FC045-A47D-4164-9641-D477DBF22F71}" type="presOf" srcId="{D711DBFD-6C23-4387-B5CD-A96C5986CD94}" destId="{37F97DBD-B43C-654E-B0BF-1A3A3360323E}" srcOrd="0" destOrd="0" presId="urn:microsoft.com/office/officeart/2005/8/layout/process4"/>
    <dgm:cxn modelId="{8E5ECE4C-A89F-4957-A7AF-F22FC8635351}" srcId="{259B505C-D0C0-488F-A014-C6AAF77695D0}" destId="{D78CD2FD-3B4E-4B08-A9A8-A2123A8A0245}" srcOrd="0" destOrd="0" parTransId="{16EB3FB5-C8AC-482B-B0A6-B601C640E8F4}" sibTransId="{E04AE8FA-C9B5-4D07-97E6-999463AA3129}"/>
    <dgm:cxn modelId="{DDAFC785-3CEF-4021-A933-46C6DB693965}" type="presOf" srcId="{D78CD2FD-3B4E-4B08-A9A8-A2123A8A0245}" destId="{89B1F67B-6681-814F-8FB8-F8F72A580AB2}" srcOrd="0" destOrd="0" presId="urn:microsoft.com/office/officeart/2005/8/layout/process4"/>
    <dgm:cxn modelId="{CCC77ECF-7E0A-4617-A244-D45DCB50C498}" srcId="{259B505C-D0C0-488F-A014-C6AAF77695D0}" destId="{D711DBFD-6C23-4387-B5CD-A96C5986CD94}" srcOrd="2" destOrd="0" parTransId="{78926D5B-498D-4212-B653-DCAD236817DB}" sibTransId="{8B4B3BE0-5B25-4EBB-B337-E1C546E71F8D}"/>
    <dgm:cxn modelId="{8A88EB01-6A0A-4E49-A60B-501DBD756D63}" type="presOf" srcId="{259B505C-D0C0-488F-A014-C6AAF77695D0}" destId="{2BD9E031-30F4-0D40-BC2A-AA7B309A6F0E}" srcOrd="0" destOrd="0" presId="urn:microsoft.com/office/officeart/2005/8/layout/process4"/>
    <dgm:cxn modelId="{A77D0F0D-BF1D-4A21-8684-E22FF240311A}" type="presParOf" srcId="{2BD9E031-30F4-0D40-BC2A-AA7B309A6F0E}" destId="{D7E7D345-041C-5C44-801B-64CC68CA25EF}" srcOrd="0" destOrd="0" presId="urn:microsoft.com/office/officeart/2005/8/layout/process4"/>
    <dgm:cxn modelId="{8B10D74F-6466-4916-B39E-C51D3B857FFD}" type="presParOf" srcId="{D7E7D345-041C-5C44-801B-64CC68CA25EF}" destId="{37F97DBD-B43C-654E-B0BF-1A3A3360323E}" srcOrd="0" destOrd="0" presId="urn:microsoft.com/office/officeart/2005/8/layout/process4"/>
    <dgm:cxn modelId="{3A643116-BDF0-47A8-B762-DA9ABC99872B}" type="presParOf" srcId="{2BD9E031-30F4-0D40-BC2A-AA7B309A6F0E}" destId="{956225FA-2E1C-1846-A1AB-74257583ABD6}" srcOrd="1" destOrd="0" presId="urn:microsoft.com/office/officeart/2005/8/layout/process4"/>
    <dgm:cxn modelId="{EE868492-75E5-4D91-A5F7-5B929EB58A19}" type="presParOf" srcId="{2BD9E031-30F4-0D40-BC2A-AA7B309A6F0E}" destId="{07E776F3-CF7D-724B-96D8-4EDFEC846EA4}" srcOrd="2" destOrd="0" presId="urn:microsoft.com/office/officeart/2005/8/layout/process4"/>
    <dgm:cxn modelId="{9EBA16FE-CF07-4C73-8E75-8C2553A96F2A}" type="presParOf" srcId="{07E776F3-CF7D-724B-96D8-4EDFEC846EA4}" destId="{8342EC00-14E6-BD42-AF7B-89617598385D}" srcOrd="0" destOrd="0" presId="urn:microsoft.com/office/officeart/2005/8/layout/process4"/>
    <dgm:cxn modelId="{D16AF674-B4D5-436E-BFA7-80C617FF0E51}" type="presParOf" srcId="{2BD9E031-30F4-0D40-BC2A-AA7B309A6F0E}" destId="{E6E47115-E2F5-1B4D-B6CB-09380D61C0A7}" srcOrd="3" destOrd="0" presId="urn:microsoft.com/office/officeart/2005/8/layout/process4"/>
    <dgm:cxn modelId="{03FD7EC6-532C-492E-82D9-AED448BBE80F}" type="presParOf" srcId="{2BD9E031-30F4-0D40-BC2A-AA7B309A6F0E}" destId="{5BBA4DA8-313B-A440-A953-172D83A4B08B}" srcOrd="4" destOrd="0" presId="urn:microsoft.com/office/officeart/2005/8/layout/process4"/>
    <dgm:cxn modelId="{B91C3EC6-09DA-4CC6-8E01-6636F8328F72}" type="presParOf" srcId="{5BBA4DA8-313B-A440-A953-172D83A4B08B}" destId="{89B1F67B-6681-814F-8FB8-F8F72A580A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59B505C-D0C0-488F-A014-C6AAF77695D0}" type="doc">
      <dgm:prSet loTypeId="urn:microsoft.com/office/officeart/2005/8/layout/process4" loCatId="process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D78CD2FD-3B4E-4B08-A9A8-A2123A8A0245}">
      <dgm:prSet custT="1"/>
      <dgm:spPr>
        <a:solidFill>
          <a:schemeClr val="accent5">
            <a:lumMod val="20000"/>
            <a:lumOff val="80000"/>
            <a:alpha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4) В целях защиты от контрафактной продукции, выравнивания конкурентных условий бизнеса и сокращения объема теневой экономики ведется работа по созданию системы маркировки и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прослеживаемости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товаров.</a:t>
          </a: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 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6EB3FB5-C8AC-482B-B0A6-B601C640E8F4}" type="parTrans" cxnId="{8E5ECE4C-A89F-4957-A7AF-F22FC863535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4AE8FA-C9B5-4D07-97E6-999463AA3129}" type="sibTrans" cxnId="{8E5ECE4C-A89F-4957-A7AF-F22FC863535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813149-40B7-4520-8E3C-3913F6A8DB48}">
      <dgm:prSet custT="1"/>
      <dgm:spPr>
        <a:solidFill>
          <a:schemeClr val="accent2">
            <a:lumMod val="20000"/>
            <a:lumOff val="80000"/>
            <a:alpha val="7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5) 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Применение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он-лайн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контрольно-кассовых машин является завершающим звеном в системе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прослеживаемости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товаров от импорта (производства) до их конечной реализации.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Применяемые сегодня контрольно-кассовые машины с фискальной памятью применяются в Казахстане с 1995 года и с учетом развития технологий являются технически устаревшими. Внедрение новых технологий, в том числе переход страны на применение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является неотъемлемой частью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цифровизации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налоговых администраций стран ОЭСР. Принято консолидированное решение с НПП «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Атамекен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» по переносу срок повсеместного применения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с 2024 года на 2020 год</a:t>
          </a:r>
          <a:endParaRPr lang="en-US" sz="1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53549DF-44B4-45A2-B089-235240C5E3DF}" type="parTrans" cxnId="{CB3161A2-3AD7-4786-95FA-512061F8EEF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BEB132-7C16-4E0C-B673-441DB29CEAC6}" type="sibTrans" cxnId="{CB3161A2-3AD7-4786-95FA-512061F8EEF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11DBFD-6C23-4387-B5CD-A96C5986CD94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300" b="0" i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400" b="0" i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Также для населения будут приняты меры по стимулированию при безналичных расчетах посредством начисления бонусов (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cashback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 от БВУ, а также проведения лотерей, а для бизнеса при покупке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– уменьшение сумм уплачиваемых налогов на стоимость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 Наряду с этим, функции оператора фискальных данных будут переданы в конкурентную среду, сегодня определен единый оператор в лице АО «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Казахтелеком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». Кроме того, планируется развитие мобильных </a:t>
          </a:r>
          <a:r>
            <a:rPr lang="ru-RU" sz="14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являющихся приложением на смартфоне.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ru-RU" sz="1400" dirty="0" smtClean="0">
              <a:solidFill>
                <a:schemeClr val="tx1"/>
              </a:solidFill>
            </a:rPr>
            <a:t/>
          </a:r>
          <a:br>
            <a:rPr lang="ru-RU" sz="1400" dirty="0" smtClean="0">
              <a:solidFill>
                <a:schemeClr val="tx1"/>
              </a:solidFill>
            </a:rPr>
          </a:br>
          <a:endParaRPr lang="en-US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926D5B-498D-4212-B653-DCAD236817DB}" type="parTrans" cxnId="{CCC77ECF-7E0A-4617-A244-D45DCB50C49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4B3BE0-5B25-4EBB-B337-E1C546E71F8D}" type="sibTrans" cxnId="{CCC77ECF-7E0A-4617-A244-D45DCB50C49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D9E031-30F4-0D40-BC2A-AA7B309A6F0E}" type="pres">
      <dgm:prSet presAssocID="{259B505C-D0C0-488F-A014-C6AAF77695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7D345-041C-5C44-801B-64CC68CA25EF}" type="pres">
      <dgm:prSet presAssocID="{D711DBFD-6C23-4387-B5CD-A96C5986CD94}" presName="boxAndChildren" presStyleCnt="0"/>
      <dgm:spPr/>
    </dgm:pt>
    <dgm:pt modelId="{37F97DBD-B43C-654E-B0BF-1A3A3360323E}" type="pres">
      <dgm:prSet presAssocID="{D711DBFD-6C23-4387-B5CD-A96C5986CD94}" presName="parentTextBox" presStyleLbl="node1" presStyleIdx="0" presStyleCnt="3" custScaleY="218364"/>
      <dgm:spPr/>
      <dgm:t>
        <a:bodyPr/>
        <a:lstStyle/>
        <a:p>
          <a:endParaRPr lang="ru-RU"/>
        </a:p>
      </dgm:t>
    </dgm:pt>
    <dgm:pt modelId="{956225FA-2E1C-1846-A1AB-74257583ABD6}" type="pres">
      <dgm:prSet presAssocID="{17BEB132-7C16-4E0C-B673-441DB29CEAC6}" presName="sp" presStyleCnt="0"/>
      <dgm:spPr/>
    </dgm:pt>
    <dgm:pt modelId="{07E776F3-CF7D-724B-96D8-4EDFEC846EA4}" type="pres">
      <dgm:prSet presAssocID="{28813149-40B7-4520-8E3C-3913F6A8DB48}" presName="arrowAndChildren" presStyleCnt="0"/>
      <dgm:spPr/>
    </dgm:pt>
    <dgm:pt modelId="{8342EC00-14E6-BD42-AF7B-89617598385D}" type="pres">
      <dgm:prSet presAssocID="{28813149-40B7-4520-8E3C-3913F6A8DB48}" presName="parentTextArrow" presStyleLbl="node1" presStyleIdx="1" presStyleCnt="3" custScaleY="234223"/>
      <dgm:spPr/>
      <dgm:t>
        <a:bodyPr/>
        <a:lstStyle/>
        <a:p>
          <a:endParaRPr lang="ru-RU"/>
        </a:p>
      </dgm:t>
    </dgm:pt>
    <dgm:pt modelId="{E6E47115-E2F5-1B4D-B6CB-09380D61C0A7}" type="pres">
      <dgm:prSet presAssocID="{E04AE8FA-C9B5-4D07-97E6-999463AA3129}" presName="sp" presStyleCnt="0"/>
      <dgm:spPr/>
    </dgm:pt>
    <dgm:pt modelId="{5BBA4DA8-313B-A440-A953-172D83A4B08B}" type="pres">
      <dgm:prSet presAssocID="{D78CD2FD-3B4E-4B08-A9A8-A2123A8A0245}" presName="arrowAndChildren" presStyleCnt="0"/>
      <dgm:spPr/>
    </dgm:pt>
    <dgm:pt modelId="{89B1F67B-6681-814F-8FB8-F8F72A580AB2}" type="pres">
      <dgm:prSet presAssocID="{D78CD2FD-3B4E-4B08-A9A8-A2123A8A0245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0739AEF8-59D4-4777-8A06-FE63F518211E}" type="presOf" srcId="{D711DBFD-6C23-4387-B5CD-A96C5986CD94}" destId="{37F97DBD-B43C-654E-B0BF-1A3A3360323E}" srcOrd="0" destOrd="0" presId="urn:microsoft.com/office/officeart/2005/8/layout/process4"/>
    <dgm:cxn modelId="{CB3161A2-3AD7-4786-95FA-512061F8EEF8}" srcId="{259B505C-D0C0-488F-A014-C6AAF77695D0}" destId="{28813149-40B7-4520-8E3C-3913F6A8DB48}" srcOrd="1" destOrd="0" parTransId="{353549DF-44B4-45A2-B089-235240C5E3DF}" sibTransId="{17BEB132-7C16-4E0C-B673-441DB29CEAC6}"/>
    <dgm:cxn modelId="{BCFEF0F9-81F1-4FA5-931E-E7599035ECB9}" type="presOf" srcId="{28813149-40B7-4520-8E3C-3913F6A8DB48}" destId="{8342EC00-14E6-BD42-AF7B-89617598385D}" srcOrd="0" destOrd="0" presId="urn:microsoft.com/office/officeart/2005/8/layout/process4"/>
    <dgm:cxn modelId="{B7A23E1A-C7FD-4451-B8F5-E175595D72B9}" type="presOf" srcId="{D78CD2FD-3B4E-4B08-A9A8-A2123A8A0245}" destId="{89B1F67B-6681-814F-8FB8-F8F72A580AB2}" srcOrd="0" destOrd="0" presId="urn:microsoft.com/office/officeart/2005/8/layout/process4"/>
    <dgm:cxn modelId="{8E5ECE4C-A89F-4957-A7AF-F22FC8635351}" srcId="{259B505C-D0C0-488F-A014-C6AAF77695D0}" destId="{D78CD2FD-3B4E-4B08-A9A8-A2123A8A0245}" srcOrd="0" destOrd="0" parTransId="{16EB3FB5-C8AC-482B-B0A6-B601C640E8F4}" sibTransId="{E04AE8FA-C9B5-4D07-97E6-999463AA3129}"/>
    <dgm:cxn modelId="{CCC77ECF-7E0A-4617-A244-D45DCB50C498}" srcId="{259B505C-D0C0-488F-A014-C6AAF77695D0}" destId="{D711DBFD-6C23-4387-B5CD-A96C5986CD94}" srcOrd="2" destOrd="0" parTransId="{78926D5B-498D-4212-B653-DCAD236817DB}" sibTransId="{8B4B3BE0-5B25-4EBB-B337-E1C546E71F8D}"/>
    <dgm:cxn modelId="{10986FE9-2D3D-4600-9723-84E089A6EE57}" type="presOf" srcId="{259B505C-D0C0-488F-A014-C6AAF77695D0}" destId="{2BD9E031-30F4-0D40-BC2A-AA7B309A6F0E}" srcOrd="0" destOrd="0" presId="urn:microsoft.com/office/officeart/2005/8/layout/process4"/>
    <dgm:cxn modelId="{DAD84AE8-8C9E-4CB6-92A2-0D7ED975F429}" type="presParOf" srcId="{2BD9E031-30F4-0D40-BC2A-AA7B309A6F0E}" destId="{D7E7D345-041C-5C44-801B-64CC68CA25EF}" srcOrd="0" destOrd="0" presId="urn:microsoft.com/office/officeart/2005/8/layout/process4"/>
    <dgm:cxn modelId="{AF637AA0-A0BF-42E7-9660-1317A4270CAE}" type="presParOf" srcId="{D7E7D345-041C-5C44-801B-64CC68CA25EF}" destId="{37F97DBD-B43C-654E-B0BF-1A3A3360323E}" srcOrd="0" destOrd="0" presId="urn:microsoft.com/office/officeart/2005/8/layout/process4"/>
    <dgm:cxn modelId="{BBA33A61-1213-435C-A962-BEE3718769C6}" type="presParOf" srcId="{2BD9E031-30F4-0D40-BC2A-AA7B309A6F0E}" destId="{956225FA-2E1C-1846-A1AB-74257583ABD6}" srcOrd="1" destOrd="0" presId="urn:microsoft.com/office/officeart/2005/8/layout/process4"/>
    <dgm:cxn modelId="{2274CD76-197F-4DAA-99E3-D06FCC1028F4}" type="presParOf" srcId="{2BD9E031-30F4-0D40-BC2A-AA7B309A6F0E}" destId="{07E776F3-CF7D-724B-96D8-4EDFEC846EA4}" srcOrd="2" destOrd="0" presId="urn:microsoft.com/office/officeart/2005/8/layout/process4"/>
    <dgm:cxn modelId="{7F70826D-F7E2-471B-BBEE-DD41D98A24D1}" type="presParOf" srcId="{07E776F3-CF7D-724B-96D8-4EDFEC846EA4}" destId="{8342EC00-14E6-BD42-AF7B-89617598385D}" srcOrd="0" destOrd="0" presId="urn:microsoft.com/office/officeart/2005/8/layout/process4"/>
    <dgm:cxn modelId="{DDA297FA-81BA-44F3-8055-667C12FE07B9}" type="presParOf" srcId="{2BD9E031-30F4-0D40-BC2A-AA7B309A6F0E}" destId="{E6E47115-E2F5-1B4D-B6CB-09380D61C0A7}" srcOrd="3" destOrd="0" presId="urn:microsoft.com/office/officeart/2005/8/layout/process4"/>
    <dgm:cxn modelId="{EFEE380D-9E2B-4051-94D9-150C6238D255}" type="presParOf" srcId="{2BD9E031-30F4-0D40-BC2A-AA7B309A6F0E}" destId="{5BBA4DA8-313B-A440-A953-172D83A4B08B}" srcOrd="4" destOrd="0" presId="urn:microsoft.com/office/officeart/2005/8/layout/process4"/>
    <dgm:cxn modelId="{A930F072-A0A2-4C5F-8E19-24CFC9FF5E60}" type="presParOf" srcId="{5BBA4DA8-313B-A440-A953-172D83A4B08B}" destId="{89B1F67B-6681-814F-8FB8-F8F72A580A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4F60FC2-8358-493D-9494-99F26E99675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961784-A646-4284-A2AD-FA85DC82DECA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Развитие системы управления рисками</a:t>
          </a:r>
          <a:endParaRPr lang="ru-RU" sz="1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C56FE9-FF6C-49B3-9A09-1F867BD4F878}" type="parTrans" cxnId="{8E78CECB-5FFD-4B3B-AF04-BDFD0018B709}">
      <dgm:prSet/>
      <dgm:spPr/>
      <dgm:t>
        <a:bodyPr/>
        <a:lstStyle/>
        <a:p>
          <a:endParaRPr lang="ru-RU"/>
        </a:p>
      </dgm:t>
    </dgm:pt>
    <dgm:pt modelId="{046D30C4-BE8A-40EB-8DCC-DA971FD6C587}" type="sibTrans" cxnId="{8E78CECB-5FFD-4B3B-AF04-BDFD0018B709}">
      <dgm:prSet/>
      <dgm:spPr/>
      <dgm:t>
        <a:bodyPr/>
        <a:lstStyle/>
        <a:p>
          <a:endParaRPr lang="ru-RU"/>
        </a:p>
      </dgm:t>
    </dgm:pt>
    <dgm:pt modelId="{A22F0B1C-43C1-4315-BC81-B2BA01616F4E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Система с помощью анализа больших массивов данных позволяет выявлять новые области риска и автоматизацию процессов отбора, категорирование налогоплательщиков, выявлять нарушения налогового и таможенного законодательства</a:t>
          </a:r>
          <a:r>
            <a:rPr lang="ru-RU" sz="1800" dirty="0" smtClean="0"/>
            <a:t>.</a:t>
          </a:r>
          <a:endParaRPr lang="ru-RU" sz="1800" dirty="0"/>
        </a:p>
      </dgm:t>
    </dgm:pt>
    <dgm:pt modelId="{7C08C312-6E1F-405C-8272-F27DFC57BFF2}" type="parTrans" cxnId="{0D602E1A-8FFF-4501-B0BC-D035B5B660C9}">
      <dgm:prSet/>
      <dgm:spPr/>
      <dgm:t>
        <a:bodyPr/>
        <a:lstStyle/>
        <a:p>
          <a:endParaRPr lang="ru-RU"/>
        </a:p>
      </dgm:t>
    </dgm:pt>
    <dgm:pt modelId="{FD8FDF44-5DF7-4759-BDEC-97580F376A11}" type="sibTrans" cxnId="{0D602E1A-8FFF-4501-B0BC-D035B5B660C9}">
      <dgm:prSet/>
      <dgm:spPr/>
      <dgm:t>
        <a:bodyPr/>
        <a:lstStyle/>
        <a:p>
          <a:endParaRPr lang="ru-RU"/>
        </a:p>
      </dgm:t>
    </dgm:pt>
    <dgm:pt modelId="{05E109AC-0C4C-4549-8345-114D7A620895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Разработанные модели риска позволили сократить время на обработку данных с 2-х месяцев до 2-х дней.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FEEB22-A12E-4036-ADE8-51A582ACB4DA}" type="parTrans" cxnId="{FBBB6F8D-AD3F-4F0C-871C-D8A3C9EF0A3C}">
      <dgm:prSet/>
      <dgm:spPr/>
      <dgm:t>
        <a:bodyPr/>
        <a:lstStyle/>
        <a:p>
          <a:endParaRPr lang="ru-RU"/>
        </a:p>
      </dgm:t>
    </dgm:pt>
    <dgm:pt modelId="{582FE06E-F3C7-4C67-A9E3-22234039D009}" type="sibTrans" cxnId="{FBBB6F8D-AD3F-4F0C-871C-D8A3C9EF0A3C}">
      <dgm:prSet/>
      <dgm:spPr/>
      <dgm:t>
        <a:bodyPr/>
        <a:lstStyle/>
        <a:p>
          <a:endParaRPr lang="ru-RU"/>
        </a:p>
      </dgm:t>
    </dgm:pt>
    <dgm:pt modelId="{85AF5079-B3B1-4DB0-A820-5D05CB71D316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СМС оповещение о налоговых задолженностях</a:t>
          </a:r>
          <a:endParaRPr lang="ru-RU" sz="1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1EBAA7-DD56-445C-BDAC-DBE9A4D165FF}" type="parTrans" cxnId="{8E40AAA7-D020-482A-AF36-48EA4F4360FE}">
      <dgm:prSet/>
      <dgm:spPr/>
      <dgm:t>
        <a:bodyPr/>
        <a:lstStyle/>
        <a:p>
          <a:endParaRPr lang="ru-RU"/>
        </a:p>
      </dgm:t>
    </dgm:pt>
    <dgm:pt modelId="{ADBEE370-8D03-4E58-B3FF-5AFDF4BA53EA}" type="sibTrans" cxnId="{8E40AAA7-D020-482A-AF36-48EA4F4360FE}">
      <dgm:prSet/>
      <dgm:spPr/>
      <dgm:t>
        <a:bodyPr/>
        <a:lstStyle/>
        <a:p>
          <a:endParaRPr lang="ru-RU"/>
        </a:p>
      </dgm:t>
    </dgm:pt>
    <dgm:pt modelId="{7C14D920-4EEC-48A6-B315-C2F5539561C2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Каждый налогоплательщик имеет возможность проверить сведения о наличии своей задолженности на портале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egov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10FD22-9EE7-4EEA-9FFB-8542ECB0D03D}" type="parTrans" cxnId="{C5C8FD5A-A863-4D92-9A10-639621EC4672}">
      <dgm:prSet/>
      <dgm:spPr/>
      <dgm:t>
        <a:bodyPr/>
        <a:lstStyle/>
        <a:p>
          <a:endParaRPr lang="ru-RU"/>
        </a:p>
      </dgm:t>
    </dgm:pt>
    <dgm:pt modelId="{1EDAF9B6-50F0-4993-8407-481476B80761}" type="sibTrans" cxnId="{C5C8FD5A-A863-4D92-9A10-639621EC4672}">
      <dgm:prSet/>
      <dgm:spPr/>
      <dgm:t>
        <a:bodyPr/>
        <a:lstStyle/>
        <a:p>
          <a:endParaRPr lang="ru-RU"/>
        </a:p>
      </dgm:t>
    </dgm:pt>
    <dgm:pt modelId="{40AB2BDA-630F-4E77-B62D-5031BE822280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Для получения оповещения налогоплательщик вправе предоставить сведения о своих номерах телефонов и адресе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элекронной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почты  в налоговый орган.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0DB51-F75A-4AC8-8D25-5AACE80ECE9B}" type="parTrans" cxnId="{C3CB21C0-8359-44CF-9F74-C82A11647269}">
      <dgm:prSet/>
      <dgm:spPr/>
      <dgm:t>
        <a:bodyPr/>
        <a:lstStyle/>
        <a:p>
          <a:endParaRPr lang="ru-RU"/>
        </a:p>
      </dgm:t>
    </dgm:pt>
    <dgm:pt modelId="{81A357B6-EEE7-4A5B-85C0-0146EFCB9FFB}" type="sibTrans" cxnId="{C3CB21C0-8359-44CF-9F74-C82A11647269}">
      <dgm:prSet/>
      <dgm:spPr/>
      <dgm:t>
        <a:bodyPr/>
        <a:lstStyle/>
        <a:p>
          <a:endParaRPr lang="ru-RU"/>
        </a:p>
      </dgm:t>
    </dgm:pt>
    <dgm:pt modelId="{BF8FFBE3-D6A9-482F-8F1D-FA7A2C070881}" type="pres">
      <dgm:prSet presAssocID="{C4F60FC2-8358-493D-9494-99F26E99675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C7CD0F6-94ED-437C-BF21-57DD14B277C0}" type="pres">
      <dgm:prSet presAssocID="{FF961784-A646-4284-A2AD-FA85DC82DECA}" presName="posSpace" presStyleCnt="0"/>
      <dgm:spPr/>
    </dgm:pt>
    <dgm:pt modelId="{1DA8FCC8-0C1D-4842-ACE4-4C97DD065449}" type="pres">
      <dgm:prSet presAssocID="{FF961784-A646-4284-A2AD-FA85DC82DECA}" presName="vertFlow" presStyleCnt="0"/>
      <dgm:spPr/>
    </dgm:pt>
    <dgm:pt modelId="{D40819E5-BA05-4858-BE66-F68691DDA789}" type="pres">
      <dgm:prSet presAssocID="{FF961784-A646-4284-A2AD-FA85DC82DECA}" presName="topSpace" presStyleCnt="0"/>
      <dgm:spPr/>
    </dgm:pt>
    <dgm:pt modelId="{DBE94E4C-83C2-4F4C-B834-4BE43530E069}" type="pres">
      <dgm:prSet presAssocID="{FF961784-A646-4284-A2AD-FA85DC82DECA}" presName="firstComp" presStyleCnt="0"/>
      <dgm:spPr/>
    </dgm:pt>
    <dgm:pt modelId="{7DCCFAAD-1225-4612-8A18-C73F0F067C94}" type="pres">
      <dgm:prSet presAssocID="{FF961784-A646-4284-A2AD-FA85DC82DECA}" presName="firstChild" presStyleLbl="bgAccFollowNode1" presStyleIdx="0" presStyleCnt="4" custScaleX="115661" custScaleY="203175"/>
      <dgm:spPr/>
      <dgm:t>
        <a:bodyPr/>
        <a:lstStyle/>
        <a:p>
          <a:endParaRPr lang="ru-RU"/>
        </a:p>
      </dgm:t>
    </dgm:pt>
    <dgm:pt modelId="{227A25D4-6C26-4AD2-94AC-03C21C4FB4B4}" type="pres">
      <dgm:prSet presAssocID="{FF961784-A646-4284-A2AD-FA85DC82DECA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C145A2-3F03-4533-A2CB-A2E61EB89DDF}" type="pres">
      <dgm:prSet presAssocID="{05E109AC-0C4C-4549-8345-114D7A620895}" presName="comp" presStyleCnt="0"/>
      <dgm:spPr/>
    </dgm:pt>
    <dgm:pt modelId="{C05F6285-5DAD-4769-ACE6-36E481DB2ED4}" type="pres">
      <dgm:prSet presAssocID="{05E109AC-0C4C-4549-8345-114D7A620895}" presName="child" presStyleLbl="bgAccFollowNode1" presStyleIdx="1" presStyleCnt="4" custScaleX="115305" custScaleY="79557" custLinFactNeighborX="-386" custLinFactNeighborY="-2789"/>
      <dgm:spPr/>
      <dgm:t>
        <a:bodyPr/>
        <a:lstStyle/>
        <a:p>
          <a:endParaRPr lang="ru-RU"/>
        </a:p>
      </dgm:t>
    </dgm:pt>
    <dgm:pt modelId="{295E7A58-78C3-4B89-B8BC-5F1B4A31F565}" type="pres">
      <dgm:prSet presAssocID="{05E109AC-0C4C-4549-8345-114D7A620895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F54C3-666C-4BB9-AF7A-940EBFF8F50C}" type="pres">
      <dgm:prSet presAssocID="{FF961784-A646-4284-A2AD-FA85DC82DECA}" presName="negSpace" presStyleCnt="0"/>
      <dgm:spPr/>
    </dgm:pt>
    <dgm:pt modelId="{B57B801D-CFFB-4011-8248-87044B5A3650}" type="pres">
      <dgm:prSet presAssocID="{FF961784-A646-4284-A2AD-FA85DC82DECA}" presName="circle" presStyleLbl="node1" presStyleIdx="0" presStyleCnt="2" custLinFactNeighborX="-17544" custLinFactNeighborY="-8215"/>
      <dgm:spPr/>
      <dgm:t>
        <a:bodyPr/>
        <a:lstStyle/>
        <a:p>
          <a:endParaRPr lang="ru-RU"/>
        </a:p>
      </dgm:t>
    </dgm:pt>
    <dgm:pt modelId="{480B9729-898C-4F45-BEA2-77ACFC84224E}" type="pres">
      <dgm:prSet presAssocID="{046D30C4-BE8A-40EB-8DCC-DA971FD6C587}" presName="transSpace" presStyleCnt="0"/>
      <dgm:spPr/>
    </dgm:pt>
    <dgm:pt modelId="{AFA07985-0112-47D8-972C-B1D631EBE882}" type="pres">
      <dgm:prSet presAssocID="{85AF5079-B3B1-4DB0-A820-5D05CB71D316}" presName="posSpace" presStyleCnt="0"/>
      <dgm:spPr/>
    </dgm:pt>
    <dgm:pt modelId="{BB4A28BA-004B-40C5-A03C-AF8C2D217B93}" type="pres">
      <dgm:prSet presAssocID="{85AF5079-B3B1-4DB0-A820-5D05CB71D316}" presName="vertFlow" presStyleCnt="0"/>
      <dgm:spPr/>
    </dgm:pt>
    <dgm:pt modelId="{CE02BBFA-5DFC-4C08-B261-05FF1DD75430}" type="pres">
      <dgm:prSet presAssocID="{85AF5079-B3B1-4DB0-A820-5D05CB71D316}" presName="topSpace" presStyleCnt="0"/>
      <dgm:spPr/>
    </dgm:pt>
    <dgm:pt modelId="{FCECB231-CD45-450E-8443-891A92B2E407}" type="pres">
      <dgm:prSet presAssocID="{85AF5079-B3B1-4DB0-A820-5D05CB71D316}" presName="firstComp" presStyleCnt="0"/>
      <dgm:spPr/>
    </dgm:pt>
    <dgm:pt modelId="{ED3E4FF7-5125-4079-BCFC-70E68BD157AF}" type="pres">
      <dgm:prSet presAssocID="{85AF5079-B3B1-4DB0-A820-5D05CB71D316}" presName="firstChild" presStyleLbl="bgAccFollowNode1" presStyleIdx="2" presStyleCnt="4" custScaleY="109872" custLinFactNeighborX="-4954" custLinFactNeighborY="-247"/>
      <dgm:spPr/>
      <dgm:t>
        <a:bodyPr/>
        <a:lstStyle/>
        <a:p>
          <a:endParaRPr lang="ru-RU"/>
        </a:p>
      </dgm:t>
    </dgm:pt>
    <dgm:pt modelId="{65B0F23C-B068-46B5-ACF7-303F03FFDF8F}" type="pres">
      <dgm:prSet presAssocID="{85AF5079-B3B1-4DB0-A820-5D05CB71D316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8C03A3-FFD7-47D5-9185-54B39DFC7E98}" type="pres">
      <dgm:prSet presAssocID="{40AB2BDA-630F-4E77-B62D-5031BE822280}" presName="comp" presStyleCnt="0"/>
      <dgm:spPr/>
    </dgm:pt>
    <dgm:pt modelId="{670C0AFD-CD95-401C-9D2B-4A691055C64D}" type="pres">
      <dgm:prSet presAssocID="{40AB2BDA-630F-4E77-B62D-5031BE822280}" presName="child" presStyleLbl="bgAccFollowNode1" presStyleIdx="3" presStyleCnt="4" custScaleY="157562" custLinFactNeighborX="-4954" custLinFactNeighborY="-1777"/>
      <dgm:spPr/>
      <dgm:t>
        <a:bodyPr/>
        <a:lstStyle/>
        <a:p>
          <a:endParaRPr lang="ru-RU"/>
        </a:p>
      </dgm:t>
    </dgm:pt>
    <dgm:pt modelId="{0D8B39B0-4A85-4176-AEC2-EBA87C06751B}" type="pres">
      <dgm:prSet presAssocID="{40AB2BDA-630F-4E77-B62D-5031BE822280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4764F0-C0BA-48B5-B5C3-7EECB59D7ACD}" type="pres">
      <dgm:prSet presAssocID="{85AF5079-B3B1-4DB0-A820-5D05CB71D316}" presName="negSpace" presStyleCnt="0"/>
      <dgm:spPr/>
    </dgm:pt>
    <dgm:pt modelId="{6ECBD581-93F4-485A-BD27-4071CC62C505}" type="pres">
      <dgm:prSet presAssocID="{85AF5079-B3B1-4DB0-A820-5D05CB71D316}" presName="circle" presStyleLbl="node1" presStyleIdx="1" presStyleCnt="2" custScaleX="111597" custLinFactNeighborX="-7076" custLinFactNeighborY="-394"/>
      <dgm:spPr/>
      <dgm:t>
        <a:bodyPr/>
        <a:lstStyle/>
        <a:p>
          <a:endParaRPr lang="ru-RU"/>
        </a:p>
      </dgm:t>
    </dgm:pt>
  </dgm:ptLst>
  <dgm:cxnLst>
    <dgm:cxn modelId="{8E40AAA7-D020-482A-AF36-48EA4F4360FE}" srcId="{C4F60FC2-8358-493D-9494-99F26E996758}" destId="{85AF5079-B3B1-4DB0-A820-5D05CB71D316}" srcOrd="1" destOrd="0" parTransId="{301EBAA7-DD56-445C-BDAC-DBE9A4D165FF}" sibTransId="{ADBEE370-8D03-4E58-B3FF-5AFDF4BA53EA}"/>
    <dgm:cxn modelId="{48B0843E-87E1-4A46-BDAF-2FB1E48B58F4}" type="presOf" srcId="{7C14D920-4EEC-48A6-B315-C2F5539561C2}" destId="{65B0F23C-B068-46B5-ACF7-303F03FFDF8F}" srcOrd="1" destOrd="0" presId="urn:microsoft.com/office/officeart/2005/8/layout/hList9"/>
    <dgm:cxn modelId="{0D602E1A-8FFF-4501-B0BC-D035B5B660C9}" srcId="{FF961784-A646-4284-A2AD-FA85DC82DECA}" destId="{A22F0B1C-43C1-4315-BC81-B2BA01616F4E}" srcOrd="0" destOrd="0" parTransId="{7C08C312-6E1F-405C-8272-F27DFC57BFF2}" sibTransId="{FD8FDF44-5DF7-4759-BDEC-97580F376A11}"/>
    <dgm:cxn modelId="{F2AB20C9-CFF3-4B2C-8B87-B885BB645C6A}" type="presOf" srcId="{A22F0B1C-43C1-4315-BC81-B2BA01616F4E}" destId="{227A25D4-6C26-4AD2-94AC-03C21C4FB4B4}" srcOrd="1" destOrd="0" presId="urn:microsoft.com/office/officeart/2005/8/layout/hList9"/>
    <dgm:cxn modelId="{8E78CECB-5FFD-4B3B-AF04-BDFD0018B709}" srcId="{C4F60FC2-8358-493D-9494-99F26E996758}" destId="{FF961784-A646-4284-A2AD-FA85DC82DECA}" srcOrd="0" destOrd="0" parTransId="{49C56FE9-FF6C-49B3-9A09-1F867BD4F878}" sibTransId="{046D30C4-BE8A-40EB-8DCC-DA971FD6C587}"/>
    <dgm:cxn modelId="{762F0BCB-72FA-4E47-815C-58215FF9404E}" type="presOf" srcId="{05E109AC-0C4C-4549-8345-114D7A620895}" destId="{295E7A58-78C3-4B89-B8BC-5F1B4A31F565}" srcOrd="1" destOrd="0" presId="urn:microsoft.com/office/officeart/2005/8/layout/hList9"/>
    <dgm:cxn modelId="{5842495F-AFA3-4467-BBEA-CD8C514FE4EA}" type="presOf" srcId="{40AB2BDA-630F-4E77-B62D-5031BE822280}" destId="{0D8B39B0-4A85-4176-AEC2-EBA87C06751B}" srcOrd="1" destOrd="0" presId="urn:microsoft.com/office/officeart/2005/8/layout/hList9"/>
    <dgm:cxn modelId="{89940268-EFB0-4794-9F68-E542BAC4E713}" type="presOf" srcId="{05E109AC-0C4C-4549-8345-114D7A620895}" destId="{C05F6285-5DAD-4769-ACE6-36E481DB2ED4}" srcOrd="0" destOrd="0" presId="urn:microsoft.com/office/officeart/2005/8/layout/hList9"/>
    <dgm:cxn modelId="{47B3CD82-AC67-42A2-9DCC-24CBF3A66E32}" type="presOf" srcId="{85AF5079-B3B1-4DB0-A820-5D05CB71D316}" destId="{6ECBD581-93F4-485A-BD27-4071CC62C505}" srcOrd="0" destOrd="0" presId="urn:microsoft.com/office/officeart/2005/8/layout/hList9"/>
    <dgm:cxn modelId="{F3CE0315-538A-4837-85AC-B630EDDB41D2}" type="presOf" srcId="{C4F60FC2-8358-493D-9494-99F26E996758}" destId="{BF8FFBE3-D6A9-482F-8F1D-FA7A2C070881}" srcOrd="0" destOrd="0" presId="urn:microsoft.com/office/officeart/2005/8/layout/hList9"/>
    <dgm:cxn modelId="{FBBB6F8D-AD3F-4F0C-871C-D8A3C9EF0A3C}" srcId="{FF961784-A646-4284-A2AD-FA85DC82DECA}" destId="{05E109AC-0C4C-4549-8345-114D7A620895}" srcOrd="1" destOrd="0" parTransId="{2DFEEB22-A12E-4036-ADE8-51A582ACB4DA}" sibTransId="{582FE06E-F3C7-4C67-A9E3-22234039D009}"/>
    <dgm:cxn modelId="{C5C8FD5A-A863-4D92-9A10-639621EC4672}" srcId="{85AF5079-B3B1-4DB0-A820-5D05CB71D316}" destId="{7C14D920-4EEC-48A6-B315-C2F5539561C2}" srcOrd="0" destOrd="0" parTransId="{E210FD22-9EE7-4EEA-9FFB-8542ECB0D03D}" sibTransId="{1EDAF9B6-50F0-4993-8407-481476B80761}"/>
    <dgm:cxn modelId="{24079F45-4F3B-474C-B5D2-6BDA810DF866}" type="presOf" srcId="{7C14D920-4EEC-48A6-B315-C2F5539561C2}" destId="{ED3E4FF7-5125-4079-BCFC-70E68BD157AF}" srcOrd="0" destOrd="0" presId="urn:microsoft.com/office/officeart/2005/8/layout/hList9"/>
    <dgm:cxn modelId="{E0B2DA78-2224-44EB-9915-22A7C388CFFD}" type="presOf" srcId="{FF961784-A646-4284-A2AD-FA85DC82DECA}" destId="{B57B801D-CFFB-4011-8248-87044B5A3650}" srcOrd="0" destOrd="0" presId="urn:microsoft.com/office/officeart/2005/8/layout/hList9"/>
    <dgm:cxn modelId="{B7B0B3DA-F555-43C7-8344-95A26222EF32}" type="presOf" srcId="{A22F0B1C-43C1-4315-BC81-B2BA01616F4E}" destId="{7DCCFAAD-1225-4612-8A18-C73F0F067C94}" srcOrd="0" destOrd="0" presId="urn:microsoft.com/office/officeart/2005/8/layout/hList9"/>
    <dgm:cxn modelId="{C740CF6E-D091-401A-BDB5-94F00E7F2776}" type="presOf" srcId="{40AB2BDA-630F-4E77-B62D-5031BE822280}" destId="{670C0AFD-CD95-401C-9D2B-4A691055C64D}" srcOrd="0" destOrd="0" presId="urn:microsoft.com/office/officeart/2005/8/layout/hList9"/>
    <dgm:cxn modelId="{C3CB21C0-8359-44CF-9F74-C82A11647269}" srcId="{85AF5079-B3B1-4DB0-A820-5D05CB71D316}" destId="{40AB2BDA-630F-4E77-B62D-5031BE822280}" srcOrd="1" destOrd="0" parTransId="{6850DB51-F75A-4AC8-8D25-5AACE80ECE9B}" sibTransId="{81A357B6-EEE7-4A5B-85C0-0146EFCB9FFB}"/>
    <dgm:cxn modelId="{F9F3193B-987B-4640-89AC-74958D461067}" type="presParOf" srcId="{BF8FFBE3-D6A9-482F-8F1D-FA7A2C070881}" destId="{DC7CD0F6-94ED-437C-BF21-57DD14B277C0}" srcOrd="0" destOrd="0" presId="urn:microsoft.com/office/officeart/2005/8/layout/hList9"/>
    <dgm:cxn modelId="{153A34FE-CBA9-4F43-AC2E-D69C082C4BBB}" type="presParOf" srcId="{BF8FFBE3-D6A9-482F-8F1D-FA7A2C070881}" destId="{1DA8FCC8-0C1D-4842-ACE4-4C97DD065449}" srcOrd="1" destOrd="0" presId="urn:microsoft.com/office/officeart/2005/8/layout/hList9"/>
    <dgm:cxn modelId="{6111F8DF-AC79-4236-8167-3BC9F76D82FA}" type="presParOf" srcId="{1DA8FCC8-0C1D-4842-ACE4-4C97DD065449}" destId="{D40819E5-BA05-4858-BE66-F68691DDA789}" srcOrd="0" destOrd="0" presId="urn:microsoft.com/office/officeart/2005/8/layout/hList9"/>
    <dgm:cxn modelId="{95AE3027-77C7-44A8-9E53-770B36E3679B}" type="presParOf" srcId="{1DA8FCC8-0C1D-4842-ACE4-4C97DD065449}" destId="{DBE94E4C-83C2-4F4C-B834-4BE43530E069}" srcOrd="1" destOrd="0" presId="urn:microsoft.com/office/officeart/2005/8/layout/hList9"/>
    <dgm:cxn modelId="{FA44708F-BDF4-4C5E-8CC9-B1DC0FB386EB}" type="presParOf" srcId="{DBE94E4C-83C2-4F4C-B834-4BE43530E069}" destId="{7DCCFAAD-1225-4612-8A18-C73F0F067C94}" srcOrd="0" destOrd="0" presId="urn:microsoft.com/office/officeart/2005/8/layout/hList9"/>
    <dgm:cxn modelId="{79028BB3-EDB9-4C2F-8E4E-FB840B44BA80}" type="presParOf" srcId="{DBE94E4C-83C2-4F4C-B834-4BE43530E069}" destId="{227A25D4-6C26-4AD2-94AC-03C21C4FB4B4}" srcOrd="1" destOrd="0" presId="urn:microsoft.com/office/officeart/2005/8/layout/hList9"/>
    <dgm:cxn modelId="{5A09F2F1-0791-4607-B2D8-541325606E9A}" type="presParOf" srcId="{1DA8FCC8-0C1D-4842-ACE4-4C97DD065449}" destId="{3CC145A2-3F03-4533-A2CB-A2E61EB89DDF}" srcOrd="2" destOrd="0" presId="urn:microsoft.com/office/officeart/2005/8/layout/hList9"/>
    <dgm:cxn modelId="{189E4469-C713-41D0-BDB6-BA3604A3271C}" type="presParOf" srcId="{3CC145A2-3F03-4533-A2CB-A2E61EB89DDF}" destId="{C05F6285-5DAD-4769-ACE6-36E481DB2ED4}" srcOrd="0" destOrd="0" presId="urn:microsoft.com/office/officeart/2005/8/layout/hList9"/>
    <dgm:cxn modelId="{F4F038C9-7B3F-44C2-8FFE-5DA5A96BB100}" type="presParOf" srcId="{3CC145A2-3F03-4533-A2CB-A2E61EB89DDF}" destId="{295E7A58-78C3-4B89-B8BC-5F1B4A31F565}" srcOrd="1" destOrd="0" presId="urn:microsoft.com/office/officeart/2005/8/layout/hList9"/>
    <dgm:cxn modelId="{CD1D0E8C-9005-4038-87AC-34453AF2FA8A}" type="presParOf" srcId="{BF8FFBE3-D6A9-482F-8F1D-FA7A2C070881}" destId="{70DF54C3-666C-4BB9-AF7A-940EBFF8F50C}" srcOrd="2" destOrd="0" presId="urn:microsoft.com/office/officeart/2005/8/layout/hList9"/>
    <dgm:cxn modelId="{E3EC78E1-EF1B-4DCD-AD4D-A21235512C85}" type="presParOf" srcId="{BF8FFBE3-D6A9-482F-8F1D-FA7A2C070881}" destId="{B57B801D-CFFB-4011-8248-87044B5A3650}" srcOrd="3" destOrd="0" presId="urn:microsoft.com/office/officeart/2005/8/layout/hList9"/>
    <dgm:cxn modelId="{ED256B7B-0610-41BF-8A9C-B89C629DAE6E}" type="presParOf" srcId="{BF8FFBE3-D6A9-482F-8F1D-FA7A2C070881}" destId="{480B9729-898C-4F45-BEA2-77ACFC84224E}" srcOrd="4" destOrd="0" presId="urn:microsoft.com/office/officeart/2005/8/layout/hList9"/>
    <dgm:cxn modelId="{2587513D-6CAB-4E9A-843A-9FF0394D70DC}" type="presParOf" srcId="{BF8FFBE3-D6A9-482F-8F1D-FA7A2C070881}" destId="{AFA07985-0112-47D8-972C-B1D631EBE882}" srcOrd="5" destOrd="0" presId="urn:microsoft.com/office/officeart/2005/8/layout/hList9"/>
    <dgm:cxn modelId="{88FF932C-54A3-4E43-B38C-83810FD5CDA9}" type="presParOf" srcId="{BF8FFBE3-D6A9-482F-8F1D-FA7A2C070881}" destId="{BB4A28BA-004B-40C5-A03C-AF8C2D217B93}" srcOrd="6" destOrd="0" presId="urn:microsoft.com/office/officeart/2005/8/layout/hList9"/>
    <dgm:cxn modelId="{9072AD4F-C968-4774-B651-8EAADAF84579}" type="presParOf" srcId="{BB4A28BA-004B-40C5-A03C-AF8C2D217B93}" destId="{CE02BBFA-5DFC-4C08-B261-05FF1DD75430}" srcOrd="0" destOrd="0" presId="urn:microsoft.com/office/officeart/2005/8/layout/hList9"/>
    <dgm:cxn modelId="{1B466D09-5F39-48B4-BC3C-816CD9EE078C}" type="presParOf" srcId="{BB4A28BA-004B-40C5-A03C-AF8C2D217B93}" destId="{FCECB231-CD45-450E-8443-891A92B2E407}" srcOrd="1" destOrd="0" presId="urn:microsoft.com/office/officeart/2005/8/layout/hList9"/>
    <dgm:cxn modelId="{C3CD8225-0989-4F07-9E21-83A3335F330E}" type="presParOf" srcId="{FCECB231-CD45-450E-8443-891A92B2E407}" destId="{ED3E4FF7-5125-4079-BCFC-70E68BD157AF}" srcOrd="0" destOrd="0" presId="urn:microsoft.com/office/officeart/2005/8/layout/hList9"/>
    <dgm:cxn modelId="{A7E15A8B-EDA5-4825-A1CB-8861CB4D1266}" type="presParOf" srcId="{FCECB231-CD45-450E-8443-891A92B2E407}" destId="{65B0F23C-B068-46B5-ACF7-303F03FFDF8F}" srcOrd="1" destOrd="0" presId="urn:microsoft.com/office/officeart/2005/8/layout/hList9"/>
    <dgm:cxn modelId="{9CDF3FC4-7B13-482C-96CC-16D983F72E45}" type="presParOf" srcId="{BB4A28BA-004B-40C5-A03C-AF8C2D217B93}" destId="{A28C03A3-FFD7-47D5-9185-54B39DFC7E98}" srcOrd="2" destOrd="0" presId="urn:microsoft.com/office/officeart/2005/8/layout/hList9"/>
    <dgm:cxn modelId="{DD122A64-A4B9-49AB-8F93-EE95EEA5E78A}" type="presParOf" srcId="{A28C03A3-FFD7-47D5-9185-54B39DFC7E98}" destId="{670C0AFD-CD95-401C-9D2B-4A691055C64D}" srcOrd="0" destOrd="0" presId="urn:microsoft.com/office/officeart/2005/8/layout/hList9"/>
    <dgm:cxn modelId="{88F44774-1765-4899-9310-97642D103A09}" type="presParOf" srcId="{A28C03A3-FFD7-47D5-9185-54B39DFC7E98}" destId="{0D8B39B0-4A85-4176-AEC2-EBA87C06751B}" srcOrd="1" destOrd="0" presId="urn:microsoft.com/office/officeart/2005/8/layout/hList9"/>
    <dgm:cxn modelId="{1FDEFF95-D740-47BA-877D-A716075118DE}" type="presParOf" srcId="{BF8FFBE3-D6A9-482F-8F1D-FA7A2C070881}" destId="{CF4764F0-C0BA-48B5-B5C3-7EECB59D7ACD}" srcOrd="7" destOrd="0" presId="urn:microsoft.com/office/officeart/2005/8/layout/hList9"/>
    <dgm:cxn modelId="{B5C02339-5876-4A07-9C1C-1D8ED15A73D4}" type="presParOf" srcId="{BF8FFBE3-D6A9-482F-8F1D-FA7A2C070881}" destId="{6ECBD581-93F4-485A-BD27-4071CC62C505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B307C28-F1A3-4BA0-83DE-13E2532BFA74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28BAB3-3F04-4E73-8F3F-98C890DD66E3}">
      <dgm:prSet phldrT="[Текст]" custT="1"/>
      <dgm:spPr/>
      <dgm:t>
        <a:bodyPr/>
        <a:lstStyle/>
        <a:p>
          <a:r>
            <a:rPr lang="ru-RU" sz="1800" b="1" i="0" dirty="0" smtClean="0">
              <a:latin typeface="Arial" panose="020B0604020202020204" pitchFamily="34" charset="0"/>
              <a:cs typeface="Arial" panose="020B0604020202020204" pitchFamily="34" charset="0"/>
            </a:rPr>
            <a:t>Оповещение налогоплательщиков о наличии налоговых обязательств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159B18-AFC1-43E5-894E-E86FC9FE3AF9}" type="parTrans" cxnId="{2E8E711B-3326-43F0-A239-845D957CDBB6}">
      <dgm:prSet/>
      <dgm:spPr/>
      <dgm:t>
        <a:bodyPr/>
        <a:lstStyle/>
        <a:p>
          <a:endParaRPr lang="ru-RU"/>
        </a:p>
      </dgm:t>
    </dgm:pt>
    <dgm:pt modelId="{9E23BDEE-525B-4333-A71E-077611183C8B}" type="sibTrans" cxnId="{2E8E711B-3326-43F0-A239-845D957CDBB6}">
      <dgm:prSet/>
      <dgm:spPr/>
      <dgm:t>
        <a:bodyPr/>
        <a:lstStyle/>
        <a:p>
          <a:endParaRPr lang="ru-RU"/>
        </a:p>
      </dgm:t>
    </dgm:pt>
    <dgm:pt modelId="{8B5829D5-B0F5-43A0-9C2D-F5BF42EDF8F6}">
      <dgm:prSet phldrT="[Текст]" custT="1"/>
      <dgm:spPr/>
      <dgm:t>
        <a:bodyPr/>
        <a:lstStyle/>
        <a:p>
          <a:r>
            <a:rPr lang="ru-RU" sz="1800" b="1" i="0" dirty="0" smtClean="0">
              <a:latin typeface="Arial" panose="020B0604020202020204" pitchFamily="34" charset="0"/>
              <a:cs typeface="Arial" panose="020B0604020202020204" pitchFamily="34" charset="0"/>
            </a:rPr>
            <a:t>Внедрение специального налогового режима с использованием мобильного приложения («е-</a:t>
          </a:r>
          <a:r>
            <a:rPr lang="ru-RU" sz="1800" b="1" i="0" dirty="0" err="1" smtClean="0">
              <a:latin typeface="Arial" panose="020B0604020202020204" pitchFamily="34" charset="0"/>
              <a:cs typeface="Arial" panose="020B0604020202020204" pitchFamily="34" charset="0"/>
            </a:rPr>
            <a:t>SalyqBusiness</a:t>
          </a:r>
          <a:r>
            <a:rPr lang="ru-RU" sz="1800" b="1" i="0" dirty="0" smtClean="0">
              <a:latin typeface="Arial" panose="020B0604020202020204" pitchFamily="34" charset="0"/>
              <a:cs typeface="Arial" panose="020B0604020202020204" pitchFamily="34" charset="0"/>
            </a:rPr>
            <a:t>») С 1 января 2022 года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FA10C5-48AE-4A0D-93D7-5E679A630D58}" type="parTrans" cxnId="{A817A1EF-6A0A-44F0-ABB1-BCBF22688D67}">
      <dgm:prSet/>
      <dgm:spPr/>
      <dgm:t>
        <a:bodyPr/>
        <a:lstStyle/>
        <a:p>
          <a:endParaRPr lang="ru-RU"/>
        </a:p>
      </dgm:t>
    </dgm:pt>
    <dgm:pt modelId="{13ADAA3F-1997-4B6C-9B07-FCAFB27E3743}" type="sibTrans" cxnId="{A817A1EF-6A0A-44F0-ABB1-BCBF22688D67}">
      <dgm:prSet/>
      <dgm:spPr/>
      <dgm:t>
        <a:bodyPr/>
        <a:lstStyle/>
        <a:p>
          <a:endParaRPr lang="ru-RU"/>
        </a:p>
      </dgm:t>
    </dgm:pt>
    <dgm:pt modelId="{6E2950D1-C724-413A-A483-A4361FE088E6}">
      <dgm:prSet phldrT="[Текст]" custT="1"/>
      <dgm:spPr/>
      <dgm:t>
        <a:bodyPr/>
        <a:lstStyle/>
        <a:p>
          <a:r>
            <a:rPr lang="ru-RU" sz="1800" b="0" i="0" dirty="0" smtClean="0">
              <a:latin typeface="Arial" panose="020B0604020202020204" pitchFamily="34" charset="0"/>
              <a:cs typeface="Arial" panose="020B0604020202020204" pitchFamily="34" charset="0"/>
            </a:rPr>
            <a:t>Вводится в действие с 1 июля 2021 года</a:t>
          </a:r>
          <a:endParaRPr lang="ru-RU" sz="1800" i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1DC997-D722-41A0-B601-77DFFDB6CB9B}" type="parTrans" cxnId="{D7F3476F-C16E-4ED6-A5B3-DD8FCE619085}">
      <dgm:prSet/>
      <dgm:spPr/>
      <dgm:t>
        <a:bodyPr/>
        <a:lstStyle/>
        <a:p>
          <a:endParaRPr lang="ru-RU"/>
        </a:p>
      </dgm:t>
    </dgm:pt>
    <dgm:pt modelId="{9C097D41-D780-4566-8056-E0E41FB80CEF}" type="sibTrans" cxnId="{D7F3476F-C16E-4ED6-A5B3-DD8FCE619085}">
      <dgm:prSet/>
      <dgm:spPr/>
      <dgm:t>
        <a:bodyPr/>
        <a:lstStyle/>
        <a:p>
          <a:endParaRPr lang="ru-RU"/>
        </a:p>
      </dgm:t>
    </dgm:pt>
    <dgm:pt modelId="{40D1DF78-9541-4673-A120-D52D3702C407}">
      <dgm:prSet phldrT="[Текст]" custT="1"/>
      <dgm:spPr/>
      <dgm:t>
        <a:bodyPr/>
        <a:lstStyle/>
        <a:p>
          <a:r>
            <a:rPr lang="ru-RU" sz="1800" b="1" i="0" dirty="0" smtClean="0">
              <a:latin typeface="Arial" panose="020B0604020202020204" pitchFamily="34" charset="0"/>
              <a:cs typeface="Arial" panose="020B0604020202020204" pitchFamily="34" charset="0"/>
            </a:rPr>
            <a:t>Будут обеспечены простая онлайн регистрация в качестве индивидуального предпринимателя, расчет налогов и социальных платежей</a:t>
          </a:r>
          <a:endParaRPr lang="ru-RU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1804C2-A734-41F2-93E1-10A96F6F50DE}" type="parTrans" cxnId="{D8BD42ED-FACF-419E-B4F0-BE05BC9E2A68}">
      <dgm:prSet/>
      <dgm:spPr/>
      <dgm:t>
        <a:bodyPr/>
        <a:lstStyle/>
        <a:p>
          <a:endParaRPr lang="ru-RU"/>
        </a:p>
      </dgm:t>
    </dgm:pt>
    <dgm:pt modelId="{988E49DF-5878-417E-861B-956E30DCD494}" type="sibTrans" cxnId="{D8BD42ED-FACF-419E-B4F0-BE05BC9E2A68}">
      <dgm:prSet/>
      <dgm:spPr/>
      <dgm:t>
        <a:bodyPr/>
        <a:lstStyle/>
        <a:p>
          <a:endParaRPr lang="ru-RU"/>
        </a:p>
      </dgm:t>
    </dgm:pt>
    <dgm:pt modelId="{63644CDC-2879-42AE-922E-4B5713F0A18D}" type="pres">
      <dgm:prSet presAssocID="{8B307C28-F1A3-4BA0-83DE-13E2532BFA7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990D8D-C382-4C0B-B509-5915EA1FD468}" type="pres">
      <dgm:prSet presAssocID="{8B307C28-F1A3-4BA0-83DE-13E2532BFA74}" presName="axisShape" presStyleLbl="bgShp" presStyleIdx="0" presStyleCnt="1"/>
      <dgm:spPr/>
    </dgm:pt>
    <dgm:pt modelId="{CA9C20A4-9579-4956-84CB-4A200A6BC9D8}" type="pres">
      <dgm:prSet presAssocID="{8B307C28-F1A3-4BA0-83DE-13E2532BFA74}" presName="rect1" presStyleLbl="node1" presStyleIdx="0" presStyleCnt="4" custScaleX="209967" custLinFactNeighborX="-57165" custLinFactNeighborY="-70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708F9-D0C8-42E6-AD69-4DEA2C9F584E}" type="pres">
      <dgm:prSet presAssocID="{8B307C28-F1A3-4BA0-83DE-13E2532BFA74}" presName="rect2" presStyleLbl="node1" presStyleIdx="1" presStyleCnt="4" custScaleX="221035" custLinFactNeighborX="61261" custLinFactNeighborY="-70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79E145-50CD-431F-BCCB-45DF0863D188}" type="pres">
      <dgm:prSet presAssocID="{8B307C28-F1A3-4BA0-83DE-13E2532BFA74}" presName="rect3" presStyleLbl="node1" presStyleIdx="2" presStyleCnt="4" custScaleX="211920" custLinFactNeighborX="-62831" custLinFactNeighborY="45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A4A64-97F5-4A1F-8FBA-502364A3BDC2}" type="pres">
      <dgm:prSet presAssocID="{8B307C28-F1A3-4BA0-83DE-13E2532BFA74}" presName="rect4" presStyleLbl="node1" presStyleIdx="3" presStyleCnt="4" custScaleX="232102" custLinFactNeighborX="61261" custLinFactNeighborY="45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70D3EE-F9C1-439D-8A81-611D9A55986B}" type="presOf" srcId="{40D1DF78-9541-4673-A120-D52D3702C407}" destId="{60BA4A64-97F5-4A1F-8FBA-502364A3BDC2}" srcOrd="0" destOrd="0" presId="urn:microsoft.com/office/officeart/2005/8/layout/matrix2"/>
    <dgm:cxn modelId="{E0EC6C82-F051-44F6-8D35-B7BCFFEDC563}" type="presOf" srcId="{8B5829D5-B0F5-43A0-9C2D-F5BF42EDF8F6}" destId="{192708F9-D0C8-42E6-AD69-4DEA2C9F584E}" srcOrd="0" destOrd="0" presId="urn:microsoft.com/office/officeart/2005/8/layout/matrix2"/>
    <dgm:cxn modelId="{88CC51D1-EC61-49B2-A915-414402B7C78E}" type="presOf" srcId="{D228BAB3-3F04-4E73-8F3F-98C890DD66E3}" destId="{CA9C20A4-9579-4956-84CB-4A200A6BC9D8}" srcOrd="0" destOrd="0" presId="urn:microsoft.com/office/officeart/2005/8/layout/matrix2"/>
    <dgm:cxn modelId="{072DD17A-CE17-470A-ACD8-0D6D3003587C}" type="presOf" srcId="{8B307C28-F1A3-4BA0-83DE-13E2532BFA74}" destId="{63644CDC-2879-42AE-922E-4B5713F0A18D}" srcOrd="0" destOrd="0" presId="urn:microsoft.com/office/officeart/2005/8/layout/matrix2"/>
    <dgm:cxn modelId="{D8BD42ED-FACF-419E-B4F0-BE05BC9E2A68}" srcId="{8B307C28-F1A3-4BA0-83DE-13E2532BFA74}" destId="{40D1DF78-9541-4673-A120-D52D3702C407}" srcOrd="3" destOrd="0" parTransId="{001804C2-A734-41F2-93E1-10A96F6F50DE}" sibTransId="{988E49DF-5878-417E-861B-956E30DCD494}"/>
    <dgm:cxn modelId="{2E8E711B-3326-43F0-A239-845D957CDBB6}" srcId="{8B307C28-F1A3-4BA0-83DE-13E2532BFA74}" destId="{D228BAB3-3F04-4E73-8F3F-98C890DD66E3}" srcOrd="0" destOrd="0" parTransId="{FC159B18-AFC1-43E5-894E-E86FC9FE3AF9}" sibTransId="{9E23BDEE-525B-4333-A71E-077611183C8B}"/>
    <dgm:cxn modelId="{D7F3476F-C16E-4ED6-A5B3-DD8FCE619085}" srcId="{8B307C28-F1A3-4BA0-83DE-13E2532BFA74}" destId="{6E2950D1-C724-413A-A483-A4361FE088E6}" srcOrd="2" destOrd="0" parTransId="{1F1DC997-D722-41A0-B601-77DFFDB6CB9B}" sibTransId="{9C097D41-D780-4566-8056-E0E41FB80CEF}"/>
    <dgm:cxn modelId="{A817A1EF-6A0A-44F0-ABB1-BCBF22688D67}" srcId="{8B307C28-F1A3-4BA0-83DE-13E2532BFA74}" destId="{8B5829D5-B0F5-43A0-9C2D-F5BF42EDF8F6}" srcOrd="1" destOrd="0" parTransId="{CAFA10C5-48AE-4A0D-93D7-5E679A630D58}" sibTransId="{13ADAA3F-1997-4B6C-9B07-FCAFB27E3743}"/>
    <dgm:cxn modelId="{5ECD27EB-151B-448D-A908-A78ED9990D68}" type="presOf" srcId="{6E2950D1-C724-413A-A483-A4361FE088E6}" destId="{4979E145-50CD-431F-BCCB-45DF0863D188}" srcOrd="0" destOrd="0" presId="urn:microsoft.com/office/officeart/2005/8/layout/matrix2"/>
    <dgm:cxn modelId="{0C9CC558-6314-4A89-9B52-31E8BD7766DD}" type="presParOf" srcId="{63644CDC-2879-42AE-922E-4B5713F0A18D}" destId="{BD990D8D-C382-4C0B-B509-5915EA1FD468}" srcOrd="0" destOrd="0" presId="urn:microsoft.com/office/officeart/2005/8/layout/matrix2"/>
    <dgm:cxn modelId="{BA82CA19-3913-4627-A136-5CD77EDA7C21}" type="presParOf" srcId="{63644CDC-2879-42AE-922E-4B5713F0A18D}" destId="{CA9C20A4-9579-4956-84CB-4A200A6BC9D8}" srcOrd="1" destOrd="0" presId="urn:microsoft.com/office/officeart/2005/8/layout/matrix2"/>
    <dgm:cxn modelId="{25C021A9-5A4F-4DD1-8135-EEE224086EFD}" type="presParOf" srcId="{63644CDC-2879-42AE-922E-4B5713F0A18D}" destId="{192708F9-D0C8-42E6-AD69-4DEA2C9F584E}" srcOrd="2" destOrd="0" presId="urn:microsoft.com/office/officeart/2005/8/layout/matrix2"/>
    <dgm:cxn modelId="{CB717D5C-FC59-4E57-8042-BDA222EA9E78}" type="presParOf" srcId="{63644CDC-2879-42AE-922E-4B5713F0A18D}" destId="{4979E145-50CD-431F-BCCB-45DF0863D188}" srcOrd="3" destOrd="0" presId="urn:microsoft.com/office/officeart/2005/8/layout/matrix2"/>
    <dgm:cxn modelId="{3816291B-BDC3-4C14-B5A1-6E9C733F1E12}" type="presParOf" srcId="{63644CDC-2879-42AE-922E-4B5713F0A18D}" destId="{60BA4A64-97F5-4A1F-8FBA-502364A3BDC2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62783FA-44B3-4EE4-AF7F-EC9ABC9AA5D1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4E6EB83-237B-42EB-8716-24B812827067}">
      <dgm:prSet phldrT="[Текст]"/>
      <dgm:spPr/>
      <dgm:t>
        <a:bodyPr/>
        <a:lstStyle/>
        <a:p>
          <a:endParaRPr lang="ru-RU" dirty="0"/>
        </a:p>
      </dgm:t>
    </dgm:pt>
    <dgm:pt modelId="{968A8A58-9004-4665-A784-271ED6EFED41}" type="parTrans" cxnId="{BA2DD983-FF98-4781-B679-153F52032C48}">
      <dgm:prSet/>
      <dgm:spPr/>
      <dgm:t>
        <a:bodyPr/>
        <a:lstStyle/>
        <a:p>
          <a:endParaRPr lang="ru-RU"/>
        </a:p>
      </dgm:t>
    </dgm:pt>
    <dgm:pt modelId="{2F9DED4D-A1C2-4EF6-BDF5-75EC273CFAB4}" type="sibTrans" cxnId="{BA2DD983-FF98-4781-B679-153F52032C48}">
      <dgm:prSet/>
      <dgm:spPr/>
      <dgm:t>
        <a:bodyPr/>
        <a:lstStyle/>
        <a:p>
          <a:endParaRPr lang="ru-RU"/>
        </a:p>
      </dgm:t>
    </dgm:pt>
    <dgm:pt modelId="{88922538-EF99-453D-B8D1-75D097F32B7A}">
      <dgm:prSet phldrT="[Текст]" custT="1"/>
      <dgm:spPr/>
      <dgm:t>
        <a:bodyPr/>
        <a:lstStyle/>
        <a:p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Цифровизация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– это шаг от постиндустриальной экономики к информационной, она дает возможность добиться эффективности и конкурентоспособности национальной экономики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71E1DF-0DAD-4CE3-859E-7D0DB8D1D223}" type="parTrans" cxnId="{97657622-3A50-4493-9AF1-E5CAE332BED1}">
      <dgm:prSet/>
      <dgm:spPr/>
      <dgm:t>
        <a:bodyPr/>
        <a:lstStyle/>
        <a:p>
          <a:endParaRPr lang="ru-RU"/>
        </a:p>
      </dgm:t>
    </dgm:pt>
    <dgm:pt modelId="{38FEF683-0597-47C8-9DB5-E4B2C47EE623}" type="sibTrans" cxnId="{97657622-3A50-4493-9AF1-E5CAE332BED1}">
      <dgm:prSet/>
      <dgm:spPr/>
      <dgm:t>
        <a:bodyPr/>
        <a:lstStyle/>
        <a:p>
          <a:endParaRPr lang="ru-RU"/>
        </a:p>
      </dgm:t>
    </dgm:pt>
    <dgm:pt modelId="{AAA37677-2E85-47BE-BE0D-AE72B8249A60}">
      <dgm:prSet phldrT="[Текст]"/>
      <dgm:spPr/>
      <dgm:t>
        <a:bodyPr/>
        <a:lstStyle/>
        <a:p>
          <a:endParaRPr lang="ru-RU" dirty="0"/>
        </a:p>
      </dgm:t>
    </dgm:pt>
    <dgm:pt modelId="{24DD7DE7-D24E-421C-88CA-17E535525073}" type="parTrans" cxnId="{8009E913-2EC0-4966-9000-350CF5EE998C}">
      <dgm:prSet/>
      <dgm:spPr/>
      <dgm:t>
        <a:bodyPr/>
        <a:lstStyle/>
        <a:p>
          <a:endParaRPr lang="ru-RU"/>
        </a:p>
      </dgm:t>
    </dgm:pt>
    <dgm:pt modelId="{9D3E67E1-C9CF-451C-A32F-AEDA48FA64F4}" type="sibTrans" cxnId="{8009E913-2EC0-4966-9000-350CF5EE998C}">
      <dgm:prSet/>
      <dgm:spPr/>
      <dgm:t>
        <a:bodyPr/>
        <a:lstStyle/>
        <a:p>
          <a:endParaRPr lang="ru-RU"/>
        </a:p>
      </dgm:t>
    </dgm:pt>
    <dgm:pt modelId="{7B94492B-F0BE-4C9B-97D5-46D2A246F8DA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Для 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цифровизации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налоговой системы были внедрены следующие программы: информационные системы «Электронные счета-фактуры», «Маркировка товаров», повышение собираемости налогов путем интеграции баз данных различных источников, приложение </a:t>
          </a:r>
          <a:r>
            <a:rPr lang="ru-RU" sz="1800" b="0" i="0" dirty="0" smtClean="0">
              <a:latin typeface="Arial" panose="020B0604020202020204" pitchFamily="34" charset="0"/>
              <a:cs typeface="Arial" panose="020B0604020202020204" pitchFamily="34" charset="0"/>
            </a:rPr>
            <a:t>«е-</a:t>
          </a:r>
          <a:r>
            <a:rPr lang="ru-RU" sz="18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SalyqBusiness</a:t>
          </a:r>
          <a:r>
            <a:rPr lang="ru-RU" sz="1800" b="0" i="0" dirty="0" smtClean="0">
              <a:latin typeface="Arial" panose="020B0604020202020204" pitchFamily="34" charset="0"/>
              <a:cs typeface="Arial" panose="020B0604020202020204" pitchFamily="34" charset="0"/>
            </a:rPr>
            <a:t>».</a:t>
          </a:r>
          <a:endParaRPr lang="ru-RU" sz="1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FF3767-5AB8-4B81-B156-68F02EC398FA}" type="parTrans" cxnId="{F666C255-3872-4236-AB7C-556C6065CC7A}">
      <dgm:prSet/>
      <dgm:spPr/>
      <dgm:t>
        <a:bodyPr/>
        <a:lstStyle/>
        <a:p>
          <a:endParaRPr lang="ru-RU"/>
        </a:p>
      </dgm:t>
    </dgm:pt>
    <dgm:pt modelId="{99668D9F-56FF-48F1-9F9D-397F8AB48104}" type="sibTrans" cxnId="{F666C255-3872-4236-AB7C-556C6065CC7A}">
      <dgm:prSet/>
      <dgm:spPr/>
      <dgm:t>
        <a:bodyPr/>
        <a:lstStyle/>
        <a:p>
          <a:endParaRPr lang="ru-RU"/>
        </a:p>
      </dgm:t>
    </dgm:pt>
    <dgm:pt modelId="{F2128265-B152-4445-9C40-1E16164CEADB}">
      <dgm:prSet phldrT="[Текст]"/>
      <dgm:spPr/>
      <dgm:t>
        <a:bodyPr/>
        <a:lstStyle/>
        <a:p>
          <a:endParaRPr lang="ru-RU" dirty="0"/>
        </a:p>
      </dgm:t>
    </dgm:pt>
    <dgm:pt modelId="{CE55F8E5-6F01-446B-ABA1-64D2DB6C73F0}" type="parTrans" cxnId="{B7109954-01F6-448B-8980-0DE2D6A6CD65}">
      <dgm:prSet/>
      <dgm:spPr/>
      <dgm:t>
        <a:bodyPr/>
        <a:lstStyle/>
        <a:p>
          <a:endParaRPr lang="ru-RU"/>
        </a:p>
      </dgm:t>
    </dgm:pt>
    <dgm:pt modelId="{2D3BF106-5134-481C-AA9A-DA1D4EF17AE2}" type="sibTrans" cxnId="{B7109954-01F6-448B-8980-0DE2D6A6CD65}">
      <dgm:prSet/>
      <dgm:spPr/>
      <dgm:t>
        <a:bodyPr/>
        <a:lstStyle/>
        <a:p>
          <a:endParaRPr lang="ru-RU"/>
        </a:p>
      </dgm:t>
    </dgm:pt>
    <dgm:pt modelId="{B72015CA-91C6-44A4-BA87-BEE146F5B433}">
      <dgm:prSet phldrT="[Текст]" custT="1"/>
      <dgm:spPr/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Налоговая система еще не полностью оцифрована и требует дальнейшего усовершенствования.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56420E-AB68-4513-A0FF-290FD152BB8C}" type="parTrans" cxnId="{1222F20F-8F3B-4F8C-9B73-C0491FFF8DBB}">
      <dgm:prSet/>
      <dgm:spPr/>
      <dgm:t>
        <a:bodyPr/>
        <a:lstStyle/>
        <a:p>
          <a:endParaRPr lang="ru-RU"/>
        </a:p>
      </dgm:t>
    </dgm:pt>
    <dgm:pt modelId="{BC3F16D1-E700-4DDD-89D6-3E5D35ED1C17}" type="sibTrans" cxnId="{1222F20F-8F3B-4F8C-9B73-C0491FFF8DBB}">
      <dgm:prSet/>
      <dgm:spPr/>
      <dgm:t>
        <a:bodyPr/>
        <a:lstStyle/>
        <a:p>
          <a:endParaRPr lang="ru-RU"/>
        </a:p>
      </dgm:t>
    </dgm:pt>
    <dgm:pt modelId="{095C285D-F2E8-48D9-85F2-1CE3CF21F600}" type="pres">
      <dgm:prSet presAssocID="{E62783FA-44B3-4EE4-AF7F-EC9ABC9AA5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E31980-EF66-4BC9-9567-E7EAA26B7A47}" type="pres">
      <dgm:prSet presAssocID="{44E6EB83-237B-42EB-8716-24B812827067}" presName="composite" presStyleCnt="0"/>
      <dgm:spPr/>
    </dgm:pt>
    <dgm:pt modelId="{7DE23390-C90D-45A7-BA3E-D2B660DE99AA}" type="pres">
      <dgm:prSet presAssocID="{44E6EB83-237B-42EB-8716-24B81282706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617AE-5A32-42F4-8C93-E1385C790BB7}" type="pres">
      <dgm:prSet presAssocID="{44E6EB83-237B-42EB-8716-24B81282706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E60D7F-481B-496B-8D30-1AB983AC0BF9}" type="pres">
      <dgm:prSet presAssocID="{2F9DED4D-A1C2-4EF6-BDF5-75EC273CFAB4}" presName="sp" presStyleCnt="0"/>
      <dgm:spPr/>
    </dgm:pt>
    <dgm:pt modelId="{17655955-E52D-46DD-8C00-8D326DDF6077}" type="pres">
      <dgm:prSet presAssocID="{AAA37677-2E85-47BE-BE0D-AE72B8249A60}" presName="composite" presStyleCnt="0"/>
      <dgm:spPr/>
    </dgm:pt>
    <dgm:pt modelId="{A0E23971-CCB9-446F-B5E5-E89A50957882}" type="pres">
      <dgm:prSet presAssocID="{AAA37677-2E85-47BE-BE0D-AE72B8249A6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52C89-2196-4076-A933-9F2C63CE0B75}" type="pres">
      <dgm:prSet presAssocID="{AAA37677-2E85-47BE-BE0D-AE72B8249A6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2C801C-C78A-40BA-9FC6-869CCE893278}" type="pres">
      <dgm:prSet presAssocID="{9D3E67E1-C9CF-451C-A32F-AEDA48FA64F4}" presName="sp" presStyleCnt="0"/>
      <dgm:spPr/>
    </dgm:pt>
    <dgm:pt modelId="{452B0EEB-15D6-49E7-9551-304D0B13C80C}" type="pres">
      <dgm:prSet presAssocID="{F2128265-B152-4445-9C40-1E16164CEADB}" presName="composite" presStyleCnt="0"/>
      <dgm:spPr/>
    </dgm:pt>
    <dgm:pt modelId="{616C660B-5018-4805-B351-06567DB53C54}" type="pres">
      <dgm:prSet presAssocID="{F2128265-B152-4445-9C40-1E16164CEAD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DCECC7-3B04-4F4F-984C-1F2F031AF53F}" type="pres">
      <dgm:prSet presAssocID="{F2128265-B152-4445-9C40-1E16164CEAD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09E913-2EC0-4966-9000-350CF5EE998C}" srcId="{E62783FA-44B3-4EE4-AF7F-EC9ABC9AA5D1}" destId="{AAA37677-2E85-47BE-BE0D-AE72B8249A60}" srcOrd="1" destOrd="0" parTransId="{24DD7DE7-D24E-421C-88CA-17E535525073}" sibTransId="{9D3E67E1-C9CF-451C-A32F-AEDA48FA64F4}"/>
    <dgm:cxn modelId="{2DE91CDB-BD81-46E9-BB28-D5225EB83DE0}" type="presOf" srcId="{88922538-EF99-453D-B8D1-75D097F32B7A}" destId="{C79617AE-5A32-42F4-8C93-E1385C790BB7}" srcOrd="0" destOrd="0" presId="urn:microsoft.com/office/officeart/2005/8/layout/chevron2"/>
    <dgm:cxn modelId="{95FA0D9B-6A10-490A-A8FC-63B1E2ED6D40}" type="presOf" srcId="{E62783FA-44B3-4EE4-AF7F-EC9ABC9AA5D1}" destId="{095C285D-F2E8-48D9-85F2-1CE3CF21F600}" srcOrd="0" destOrd="0" presId="urn:microsoft.com/office/officeart/2005/8/layout/chevron2"/>
    <dgm:cxn modelId="{7140AA95-D66F-4D7B-A732-A3869566C9C5}" type="presOf" srcId="{7B94492B-F0BE-4C9B-97D5-46D2A246F8DA}" destId="{92752C89-2196-4076-A933-9F2C63CE0B75}" srcOrd="0" destOrd="0" presId="urn:microsoft.com/office/officeart/2005/8/layout/chevron2"/>
    <dgm:cxn modelId="{C6C70C68-2D92-4F81-861C-1B19CEFFC128}" type="presOf" srcId="{AAA37677-2E85-47BE-BE0D-AE72B8249A60}" destId="{A0E23971-CCB9-446F-B5E5-E89A50957882}" srcOrd="0" destOrd="0" presId="urn:microsoft.com/office/officeart/2005/8/layout/chevron2"/>
    <dgm:cxn modelId="{8ECE81A8-AC88-480F-A51D-41790AAC69AA}" type="presOf" srcId="{B72015CA-91C6-44A4-BA87-BEE146F5B433}" destId="{05DCECC7-3B04-4F4F-984C-1F2F031AF53F}" srcOrd="0" destOrd="0" presId="urn:microsoft.com/office/officeart/2005/8/layout/chevron2"/>
    <dgm:cxn modelId="{09465D0A-7102-4D38-8E19-6C52518678BA}" type="presOf" srcId="{F2128265-B152-4445-9C40-1E16164CEADB}" destId="{616C660B-5018-4805-B351-06567DB53C54}" srcOrd="0" destOrd="0" presId="urn:microsoft.com/office/officeart/2005/8/layout/chevron2"/>
    <dgm:cxn modelId="{97657622-3A50-4493-9AF1-E5CAE332BED1}" srcId="{44E6EB83-237B-42EB-8716-24B812827067}" destId="{88922538-EF99-453D-B8D1-75D097F32B7A}" srcOrd="0" destOrd="0" parTransId="{BE71E1DF-0DAD-4CE3-859E-7D0DB8D1D223}" sibTransId="{38FEF683-0597-47C8-9DB5-E4B2C47EE623}"/>
    <dgm:cxn modelId="{1222F20F-8F3B-4F8C-9B73-C0491FFF8DBB}" srcId="{F2128265-B152-4445-9C40-1E16164CEADB}" destId="{B72015CA-91C6-44A4-BA87-BEE146F5B433}" srcOrd="0" destOrd="0" parTransId="{B456420E-AB68-4513-A0FF-290FD152BB8C}" sibTransId="{BC3F16D1-E700-4DDD-89D6-3E5D35ED1C17}"/>
    <dgm:cxn modelId="{B7109954-01F6-448B-8980-0DE2D6A6CD65}" srcId="{E62783FA-44B3-4EE4-AF7F-EC9ABC9AA5D1}" destId="{F2128265-B152-4445-9C40-1E16164CEADB}" srcOrd="2" destOrd="0" parTransId="{CE55F8E5-6F01-446B-ABA1-64D2DB6C73F0}" sibTransId="{2D3BF106-5134-481C-AA9A-DA1D4EF17AE2}"/>
    <dgm:cxn modelId="{F666C255-3872-4236-AB7C-556C6065CC7A}" srcId="{AAA37677-2E85-47BE-BE0D-AE72B8249A60}" destId="{7B94492B-F0BE-4C9B-97D5-46D2A246F8DA}" srcOrd="0" destOrd="0" parTransId="{47FF3767-5AB8-4B81-B156-68F02EC398FA}" sibTransId="{99668D9F-56FF-48F1-9F9D-397F8AB48104}"/>
    <dgm:cxn modelId="{F87B2738-F9FC-46E4-96C9-DC1051DEDADD}" type="presOf" srcId="{44E6EB83-237B-42EB-8716-24B812827067}" destId="{7DE23390-C90D-45A7-BA3E-D2B660DE99AA}" srcOrd="0" destOrd="0" presId="urn:microsoft.com/office/officeart/2005/8/layout/chevron2"/>
    <dgm:cxn modelId="{BA2DD983-FF98-4781-B679-153F52032C48}" srcId="{E62783FA-44B3-4EE4-AF7F-EC9ABC9AA5D1}" destId="{44E6EB83-237B-42EB-8716-24B812827067}" srcOrd="0" destOrd="0" parTransId="{968A8A58-9004-4665-A784-271ED6EFED41}" sibTransId="{2F9DED4D-A1C2-4EF6-BDF5-75EC273CFAB4}"/>
    <dgm:cxn modelId="{4FE88E18-A9D8-4557-858F-980A1B0BD209}" type="presParOf" srcId="{095C285D-F2E8-48D9-85F2-1CE3CF21F600}" destId="{B2E31980-EF66-4BC9-9567-E7EAA26B7A47}" srcOrd="0" destOrd="0" presId="urn:microsoft.com/office/officeart/2005/8/layout/chevron2"/>
    <dgm:cxn modelId="{A313FA5D-96D6-4EA9-A6D7-D4958D5BF540}" type="presParOf" srcId="{B2E31980-EF66-4BC9-9567-E7EAA26B7A47}" destId="{7DE23390-C90D-45A7-BA3E-D2B660DE99AA}" srcOrd="0" destOrd="0" presId="urn:microsoft.com/office/officeart/2005/8/layout/chevron2"/>
    <dgm:cxn modelId="{8FFF0721-C6C8-44E7-AF0F-4C504EEC3FEC}" type="presParOf" srcId="{B2E31980-EF66-4BC9-9567-E7EAA26B7A47}" destId="{C79617AE-5A32-42F4-8C93-E1385C790BB7}" srcOrd="1" destOrd="0" presId="urn:microsoft.com/office/officeart/2005/8/layout/chevron2"/>
    <dgm:cxn modelId="{3EF2E655-000C-411D-8F3D-511F65E51B9D}" type="presParOf" srcId="{095C285D-F2E8-48D9-85F2-1CE3CF21F600}" destId="{CCE60D7F-481B-496B-8D30-1AB983AC0BF9}" srcOrd="1" destOrd="0" presId="urn:microsoft.com/office/officeart/2005/8/layout/chevron2"/>
    <dgm:cxn modelId="{4ADFE714-053B-44D9-93D0-22579C29591F}" type="presParOf" srcId="{095C285D-F2E8-48D9-85F2-1CE3CF21F600}" destId="{17655955-E52D-46DD-8C00-8D326DDF6077}" srcOrd="2" destOrd="0" presId="urn:microsoft.com/office/officeart/2005/8/layout/chevron2"/>
    <dgm:cxn modelId="{2085A5F6-4B72-4277-9042-389C68B11CC0}" type="presParOf" srcId="{17655955-E52D-46DD-8C00-8D326DDF6077}" destId="{A0E23971-CCB9-446F-B5E5-E89A50957882}" srcOrd="0" destOrd="0" presId="urn:microsoft.com/office/officeart/2005/8/layout/chevron2"/>
    <dgm:cxn modelId="{2DC1012E-6030-4BB8-97BB-C15D0F9E1526}" type="presParOf" srcId="{17655955-E52D-46DD-8C00-8D326DDF6077}" destId="{92752C89-2196-4076-A933-9F2C63CE0B75}" srcOrd="1" destOrd="0" presId="urn:microsoft.com/office/officeart/2005/8/layout/chevron2"/>
    <dgm:cxn modelId="{9144B204-43BB-4D33-8BF1-2DBBB49C9E86}" type="presParOf" srcId="{095C285D-F2E8-48D9-85F2-1CE3CF21F600}" destId="{3F2C801C-C78A-40BA-9FC6-869CCE893278}" srcOrd="3" destOrd="0" presId="urn:microsoft.com/office/officeart/2005/8/layout/chevron2"/>
    <dgm:cxn modelId="{2AAD6028-AF5E-4907-AD5E-E5BADCE90FE4}" type="presParOf" srcId="{095C285D-F2E8-48D9-85F2-1CE3CF21F600}" destId="{452B0EEB-15D6-49E7-9551-304D0B13C80C}" srcOrd="4" destOrd="0" presId="urn:microsoft.com/office/officeart/2005/8/layout/chevron2"/>
    <dgm:cxn modelId="{80AC18D3-31FD-486D-955F-A6EA763F5B8A}" type="presParOf" srcId="{452B0EEB-15D6-49E7-9551-304D0B13C80C}" destId="{616C660B-5018-4805-B351-06567DB53C54}" srcOrd="0" destOrd="0" presId="urn:microsoft.com/office/officeart/2005/8/layout/chevron2"/>
    <dgm:cxn modelId="{86143B14-95DD-4761-AECC-FE3D0AD583B6}" type="presParOf" srcId="{452B0EEB-15D6-49E7-9551-304D0B13C80C}" destId="{05DCECC7-3B04-4F4F-984C-1F2F031AF5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B0F3B1-F15A-7749-81B3-343C428C6298}" type="doc">
      <dgm:prSet loTypeId="urn:microsoft.com/office/officeart/2005/8/layout/cycle3" loCatId="cycle" qsTypeId="urn:microsoft.com/office/officeart/2005/8/quickstyle/simple5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FBF321D4-F9FC-5647-A93B-8760258FCAD8}">
      <dgm:prSet phldrT="[Текст]" phldr="0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Из всех законодательных актов наиболее часто изменениям подвергается Налоговый Кодекс, так как  процессы вносят свои корректировки. </a:t>
          </a:r>
        </a:p>
        <a:p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Казахстане с 25 декабря  2017 года введен в действие новый кодекс РК «О налогах и других обязательных платежах в бюджет» (Налоговый кодекс), который содержит множество серьезных изменений и поправок.</a:t>
          </a:r>
          <a:endParaRPr lang="ru-RU" sz="18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gm:t>
    </dgm:pt>
    <dgm:pt modelId="{B121AA0D-AC65-534B-9B5F-B52676D4C172}" type="parTrans" cxnId="{04FEB666-410E-3F48-B263-A35E42DBC08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726C80D0-B2C2-CD40-B693-A9D76853088D}" type="sibTrans" cxnId="{04FEB666-410E-3F48-B263-A35E42DBC08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7896E40B-247E-7147-9D50-1D637D526664}">
      <dgm:prSet phldrT="[Текст]" phldr="0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частности, Кодекс предусматривает изменение идеологии - теперь она будет направлена на защиту интересов добросовестного налогоплательщика.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Также Кодекс предусматривает стимулирование для различных секторов экономики и упрощение администрирования.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Теперь оно будет мотивировать самостоятельную уплату налогов. </a:t>
          </a:r>
          <a:endParaRPr lang="ru-RU" sz="18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gm:t>
    </dgm:pt>
    <dgm:pt modelId="{9DD85CA0-FBAB-994A-8DC4-F0485AA1D64E}" type="parTrans" cxnId="{AE12BE22-E8F8-EC4E-843E-F70A686D4C6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30E358C1-0D4B-E24B-A9A4-8D35523D8565}" type="sibTrans" cxnId="{AE12BE22-E8F8-EC4E-843E-F70A686D4C6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E79C20B3-8E1E-C446-A948-40AA1615B2FD}" type="pres">
      <dgm:prSet presAssocID="{F8B0F3B1-F15A-7749-81B3-343C428C62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8B18C-BCE8-4235-9FCF-63885A9CA7FC}" type="pres">
      <dgm:prSet presAssocID="{F8B0F3B1-F15A-7749-81B3-343C428C6298}" presName="node1" presStyleLbl="node1" presStyleIdx="0" presStyleCnt="2" custScaleX="202423" custLinFactNeighborX="1944" custLinFactNeighborY="11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5B8210-5246-48B0-AE8D-3619A74506E0}" type="pres">
      <dgm:prSet presAssocID="{F8B0F3B1-F15A-7749-81B3-343C428C6298}" presName="sibTrans" presStyleLbl="bgShp" presStyleIdx="0" presStyleCnt="1"/>
      <dgm:spPr/>
      <dgm:t>
        <a:bodyPr/>
        <a:lstStyle/>
        <a:p>
          <a:endParaRPr lang="ru-RU"/>
        </a:p>
      </dgm:t>
    </dgm:pt>
    <dgm:pt modelId="{45BE0359-2DCD-408D-9796-6F8EA7B1A845}" type="pres">
      <dgm:prSet presAssocID="{F8B0F3B1-F15A-7749-81B3-343C428C6298}" presName="node2" presStyleLbl="node1" presStyleIdx="1" presStyleCnt="2" custScaleX="198535" custLinFactNeighborX="0" custLinFactNeighborY="-18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2D636C-E325-4436-A501-813106729087}" type="pres">
      <dgm:prSet presAssocID="{F8B0F3B1-F15A-7749-81B3-343C428C6298}" presName="sp1" presStyleCnt="0"/>
      <dgm:spPr/>
    </dgm:pt>
    <dgm:pt modelId="{15700287-B261-44A5-9B63-855A13FD95E2}" type="pres">
      <dgm:prSet presAssocID="{F8B0F3B1-F15A-7749-81B3-343C428C6298}" presName="sp2" presStyleCnt="0"/>
      <dgm:spPr/>
    </dgm:pt>
  </dgm:ptLst>
  <dgm:cxnLst>
    <dgm:cxn modelId="{11081E8F-389F-49CC-B3E1-19251139A274}" type="presOf" srcId="{FBF321D4-F9FC-5647-A93B-8760258FCAD8}" destId="{3EC8B18C-BCE8-4235-9FCF-63885A9CA7FC}" srcOrd="0" destOrd="0" presId="urn:microsoft.com/office/officeart/2005/8/layout/cycle3"/>
    <dgm:cxn modelId="{04FEB666-410E-3F48-B263-A35E42DBC085}" srcId="{F8B0F3B1-F15A-7749-81B3-343C428C6298}" destId="{FBF321D4-F9FC-5647-A93B-8760258FCAD8}" srcOrd="0" destOrd="0" parTransId="{B121AA0D-AC65-534B-9B5F-B52676D4C172}" sibTransId="{726C80D0-B2C2-CD40-B693-A9D76853088D}"/>
    <dgm:cxn modelId="{53EB936D-BB4E-4368-947D-E5E3863E7FDC}" type="presOf" srcId="{726C80D0-B2C2-CD40-B693-A9D76853088D}" destId="{F85B8210-5246-48B0-AE8D-3619A74506E0}" srcOrd="0" destOrd="0" presId="urn:microsoft.com/office/officeart/2005/8/layout/cycle3"/>
    <dgm:cxn modelId="{AE12BE22-E8F8-EC4E-843E-F70A686D4C6B}" srcId="{F8B0F3B1-F15A-7749-81B3-343C428C6298}" destId="{7896E40B-247E-7147-9D50-1D637D526664}" srcOrd="1" destOrd="0" parTransId="{9DD85CA0-FBAB-994A-8DC4-F0485AA1D64E}" sibTransId="{30E358C1-0D4B-E24B-A9A4-8D35523D8565}"/>
    <dgm:cxn modelId="{6FFA62C9-F9FB-4B0F-AE72-4C4A17EF50EF}" type="presOf" srcId="{F8B0F3B1-F15A-7749-81B3-343C428C6298}" destId="{E79C20B3-8E1E-C446-A948-40AA1615B2FD}" srcOrd="0" destOrd="0" presId="urn:microsoft.com/office/officeart/2005/8/layout/cycle3"/>
    <dgm:cxn modelId="{57921AD2-641B-41A8-B3F4-56BADBA4575E}" type="presOf" srcId="{7896E40B-247E-7147-9D50-1D637D526664}" destId="{45BE0359-2DCD-408D-9796-6F8EA7B1A845}" srcOrd="0" destOrd="0" presId="urn:microsoft.com/office/officeart/2005/8/layout/cycle3"/>
    <dgm:cxn modelId="{D41FBF47-880D-4902-AC61-FA6CC4346D68}" type="presParOf" srcId="{E79C20B3-8E1E-C446-A948-40AA1615B2FD}" destId="{3EC8B18C-BCE8-4235-9FCF-63885A9CA7FC}" srcOrd="0" destOrd="0" presId="urn:microsoft.com/office/officeart/2005/8/layout/cycle3"/>
    <dgm:cxn modelId="{95BEE662-2A56-461A-8DED-1921B5E99683}" type="presParOf" srcId="{E79C20B3-8E1E-C446-A948-40AA1615B2FD}" destId="{F85B8210-5246-48B0-AE8D-3619A74506E0}" srcOrd="1" destOrd="0" presId="urn:microsoft.com/office/officeart/2005/8/layout/cycle3"/>
    <dgm:cxn modelId="{E2F512FE-640A-4AA4-93E4-1D731C094ABB}" type="presParOf" srcId="{E79C20B3-8E1E-C446-A948-40AA1615B2FD}" destId="{45BE0359-2DCD-408D-9796-6F8EA7B1A845}" srcOrd="2" destOrd="0" presId="urn:microsoft.com/office/officeart/2005/8/layout/cycle3"/>
    <dgm:cxn modelId="{2CEBD5F2-CA0F-4117-995F-A2646FA6085E}" type="presParOf" srcId="{E79C20B3-8E1E-C446-A948-40AA1615B2FD}" destId="{3F2D636C-E325-4436-A501-813106729087}" srcOrd="3" destOrd="0" presId="urn:microsoft.com/office/officeart/2005/8/layout/cycle3"/>
    <dgm:cxn modelId="{28F4F2BC-C4F8-4438-8940-ABA1CB02C512}" type="presParOf" srcId="{E79C20B3-8E1E-C446-A948-40AA1615B2FD}" destId="{15700287-B261-44A5-9B63-855A13FD95E2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B0F3B1-F15A-7749-81B3-343C428C6298}" type="doc">
      <dgm:prSet loTypeId="urn:microsoft.com/office/officeart/2005/8/layout/cycle3" loCatId="cycle" qsTypeId="urn:microsoft.com/office/officeart/2005/8/quickstyle/simple5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FBF321D4-F9FC-5647-A93B-8760258FCAD8}">
      <dgm:prSet phldrT="[Текст]" phldr="0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первую очередь Налоговый Кодекс  направлен на развитие МСБ - в частности, предлагается новый альтернативный режим налогообложения.</a:t>
          </a:r>
        </a:p>
        <a:p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Для развития малого и среднего бизнеса предусмотрено </a:t>
          </a:r>
          <a:r>
            <a:rPr lang="ru-RU" sz="1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сохранение действующих специальных налоговых режимов</a:t>
          </a:r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 </a:t>
          </a:r>
          <a:endParaRPr lang="ru-RU" sz="18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gm:t>
    </dgm:pt>
    <dgm:pt modelId="{B121AA0D-AC65-534B-9B5F-B52676D4C172}" type="parTrans" cxnId="{04FEB666-410E-3F48-B263-A35E42DBC08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726C80D0-B2C2-CD40-B693-A9D76853088D}" type="sibTrans" cxnId="{04FEB666-410E-3F48-B263-A35E42DBC085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DEDE4762-A5B6-7545-A810-60C4EDE2D445}">
      <dgm:prSet phldrT="[Текст]" phldr="0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целях установления ясных правил взаимодействия между налогоплательщиками и органами государственных доходов в сфере налогового администрирования были введены </a:t>
          </a:r>
          <a:r>
            <a:rPr lang="ru-RU" sz="1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принципы налогового администрирования.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Это принцип законности, эффективности взаимодействия, риска ориентированного администрирования.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Также при проведении налоговых проверок были уточнены права и обязанности</a:t>
          </a:r>
          <a:endParaRPr lang="ru-RU" sz="14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gm:t>
    </dgm:pt>
    <dgm:pt modelId="{95A451DA-50E9-E145-8F2E-604AFFEDBE29}" type="parTrans" cxnId="{8D0925CB-46A0-204D-A6EE-4A143133FAE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C4A4EEC9-D640-0B45-A2CE-1650A9BAE9C7}" type="sibTrans" cxnId="{8D0925CB-46A0-204D-A6EE-4A143133FAEE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7896E40B-247E-7147-9D50-1D637D526664}">
      <dgm:prSet phldrT="[Текст]" phldr="0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Изменения коснулись и в части определения </a:t>
          </a:r>
          <a:r>
            <a:rPr lang="ru-RU" sz="1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налоговых агентов</a:t>
          </a: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применяющих специальный налоговый режим с использованием фиксированного вычета, в качестве субъектов, представляющих декларацию по индивидуальному подоходному и социальному налогам.</a:t>
          </a:r>
          <a:endParaRPr lang="ru-RU" sz="16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gm:t>
    </dgm:pt>
    <dgm:pt modelId="{9DD85CA0-FBAB-994A-8DC4-F0485AA1D64E}" type="parTrans" cxnId="{AE12BE22-E8F8-EC4E-843E-F70A686D4C6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30E358C1-0D4B-E24B-A9A4-8D35523D8565}" type="sibTrans" cxnId="{AE12BE22-E8F8-EC4E-843E-F70A686D4C6B}">
      <dgm:prSet/>
      <dgm:spPr/>
      <dgm:t>
        <a:bodyPr/>
        <a:lstStyle/>
        <a:p>
          <a:endParaRPr lang="ru-RU" sz="2000">
            <a:solidFill>
              <a:schemeClr val="tx1"/>
            </a:solidFill>
            <a:latin typeface="Arial" panose="020B0604020202020204" pitchFamily="34" charset="0"/>
            <a:ea typeface="Abadi" panose="02000000000000000000" pitchFamily="2" charset="0"/>
            <a:cs typeface="Arial" panose="020B0604020202020204" pitchFamily="34" charset="0"/>
          </a:endParaRPr>
        </a:p>
      </dgm:t>
    </dgm:pt>
    <dgm:pt modelId="{E79C20B3-8E1E-C446-A948-40AA1615B2FD}" type="pres">
      <dgm:prSet presAssocID="{F8B0F3B1-F15A-7749-81B3-343C428C62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27F876-963A-514E-9023-ACA92D8F0311}" type="pres">
      <dgm:prSet presAssocID="{F8B0F3B1-F15A-7749-81B3-343C428C6298}" presName="cycle" presStyleCnt="0"/>
      <dgm:spPr/>
    </dgm:pt>
    <dgm:pt modelId="{DBB9A21D-F2E5-DA42-8059-0407D7677E58}" type="pres">
      <dgm:prSet presAssocID="{FBF321D4-F9FC-5647-A93B-8760258FCAD8}" presName="nodeFirstNode" presStyleLbl="node1" presStyleIdx="0" presStyleCnt="3" custScaleX="184026" custScaleY="115714" custRadScaleRad="77998" custRadScaleInc="3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EE820-A14C-1340-9910-0BD978533ED5}" type="pres">
      <dgm:prSet presAssocID="{726C80D0-B2C2-CD40-B693-A9D76853088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495ECB42-A726-0749-BA2C-50E737ED466A}" type="pres">
      <dgm:prSet presAssocID="{DEDE4762-A5B6-7545-A810-60C4EDE2D445}" presName="nodeFollowingNodes" presStyleLbl="node1" presStyleIdx="1" presStyleCnt="3" custScaleX="121306" custScaleY="140905" custRadScaleRad="131242" custRadScaleInc="-11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E4C20-25C4-0C4B-8C8C-B4B4AE50BA56}" type="pres">
      <dgm:prSet presAssocID="{7896E40B-247E-7147-9D50-1D637D526664}" presName="nodeFollowingNodes" presStyleLbl="node1" presStyleIdx="2" presStyleCnt="3" custScaleX="104563" custScaleY="136379" custRadScaleRad="97356" custRadScaleInc="3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F14BEC-259A-4DA7-B729-43C4CD76BF02}" type="presOf" srcId="{F8B0F3B1-F15A-7749-81B3-343C428C6298}" destId="{E79C20B3-8E1E-C446-A948-40AA1615B2FD}" srcOrd="0" destOrd="0" presId="urn:microsoft.com/office/officeart/2005/8/layout/cycle3"/>
    <dgm:cxn modelId="{00417172-0C28-43EA-BE67-F23DF0B82D69}" type="presOf" srcId="{7896E40B-247E-7147-9D50-1D637D526664}" destId="{F91E4C20-25C4-0C4B-8C8C-B4B4AE50BA56}" srcOrd="0" destOrd="0" presId="urn:microsoft.com/office/officeart/2005/8/layout/cycle3"/>
    <dgm:cxn modelId="{04FEB666-410E-3F48-B263-A35E42DBC085}" srcId="{F8B0F3B1-F15A-7749-81B3-343C428C6298}" destId="{FBF321D4-F9FC-5647-A93B-8760258FCAD8}" srcOrd="0" destOrd="0" parTransId="{B121AA0D-AC65-534B-9B5F-B52676D4C172}" sibTransId="{726C80D0-B2C2-CD40-B693-A9D76853088D}"/>
    <dgm:cxn modelId="{AE12BE22-E8F8-EC4E-843E-F70A686D4C6B}" srcId="{F8B0F3B1-F15A-7749-81B3-343C428C6298}" destId="{7896E40B-247E-7147-9D50-1D637D526664}" srcOrd="2" destOrd="0" parTransId="{9DD85CA0-FBAB-994A-8DC4-F0485AA1D64E}" sibTransId="{30E358C1-0D4B-E24B-A9A4-8D35523D8565}"/>
    <dgm:cxn modelId="{8D0925CB-46A0-204D-A6EE-4A143133FAEE}" srcId="{F8B0F3B1-F15A-7749-81B3-343C428C6298}" destId="{DEDE4762-A5B6-7545-A810-60C4EDE2D445}" srcOrd="1" destOrd="0" parTransId="{95A451DA-50E9-E145-8F2E-604AFFEDBE29}" sibTransId="{C4A4EEC9-D640-0B45-A2CE-1650A9BAE9C7}"/>
    <dgm:cxn modelId="{85E55432-B39D-413A-8349-B9DBC0FDF7C5}" type="presOf" srcId="{DEDE4762-A5B6-7545-A810-60C4EDE2D445}" destId="{495ECB42-A726-0749-BA2C-50E737ED466A}" srcOrd="0" destOrd="0" presId="urn:microsoft.com/office/officeart/2005/8/layout/cycle3"/>
    <dgm:cxn modelId="{1B9813ED-17E6-4A1A-99A7-7916DDCDB020}" type="presOf" srcId="{FBF321D4-F9FC-5647-A93B-8760258FCAD8}" destId="{DBB9A21D-F2E5-DA42-8059-0407D7677E58}" srcOrd="0" destOrd="0" presId="urn:microsoft.com/office/officeart/2005/8/layout/cycle3"/>
    <dgm:cxn modelId="{A84DF765-536D-4FC7-9EEB-812A06F8D957}" type="presOf" srcId="{726C80D0-B2C2-CD40-B693-A9D76853088D}" destId="{5DCEE820-A14C-1340-9910-0BD978533ED5}" srcOrd="0" destOrd="0" presId="urn:microsoft.com/office/officeart/2005/8/layout/cycle3"/>
    <dgm:cxn modelId="{39903F17-4C39-487A-8793-890BDB7D8543}" type="presParOf" srcId="{E79C20B3-8E1E-C446-A948-40AA1615B2FD}" destId="{AD27F876-963A-514E-9023-ACA92D8F0311}" srcOrd="0" destOrd="0" presId="urn:microsoft.com/office/officeart/2005/8/layout/cycle3"/>
    <dgm:cxn modelId="{835F9C13-0433-403E-A62B-F9932D9CC10B}" type="presParOf" srcId="{AD27F876-963A-514E-9023-ACA92D8F0311}" destId="{DBB9A21D-F2E5-DA42-8059-0407D7677E58}" srcOrd="0" destOrd="0" presId="urn:microsoft.com/office/officeart/2005/8/layout/cycle3"/>
    <dgm:cxn modelId="{C8E83B08-74DE-4C00-B0A6-295C0AA54AA6}" type="presParOf" srcId="{AD27F876-963A-514E-9023-ACA92D8F0311}" destId="{5DCEE820-A14C-1340-9910-0BD978533ED5}" srcOrd="1" destOrd="0" presId="urn:microsoft.com/office/officeart/2005/8/layout/cycle3"/>
    <dgm:cxn modelId="{DD789704-09A8-4A8D-B6F2-8027ECE3E49E}" type="presParOf" srcId="{AD27F876-963A-514E-9023-ACA92D8F0311}" destId="{495ECB42-A726-0749-BA2C-50E737ED466A}" srcOrd="2" destOrd="0" presId="urn:microsoft.com/office/officeart/2005/8/layout/cycle3"/>
    <dgm:cxn modelId="{36805E24-3133-4CE7-9AF3-B90E4FC415CB}" type="presParOf" srcId="{AD27F876-963A-514E-9023-ACA92D8F0311}" destId="{F91E4C20-25C4-0C4B-8C8C-B4B4AE50BA56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6A737E-7C0F-4D5A-BDA7-204B166FFA98}" type="doc">
      <dgm:prSet loTypeId="urn:microsoft.com/office/officeart/2005/8/layout/vProcess5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6AC56CD-B8F9-42DC-8E8A-95E448A229FE}">
      <dgm:prSet phldrT="[Текст]" custT="1"/>
      <dgm:spPr/>
      <dgm:t>
        <a:bodyPr/>
        <a:lstStyle/>
        <a:p>
          <a:r>
            <a:rPr lang="ru-RU" sz="1800" dirty="0" smtClean="0">
              <a:latin typeface="Arial" pitchFamily="34" charset="0"/>
              <a:cs typeface="Arial" pitchFamily="34" charset="0"/>
            </a:rPr>
            <a:t>В рамках Четвертой промышленной революции мир постепенно «оцифровывается». Все больше услуг появляются в электронный формат. В том числе и государственные услуги, оказываемые Министерством финансов.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F2D27321-E780-449B-A149-9EA2FF9A4102}" type="parTrans" cxnId="{5788A720-C51C-4B70-A3CB-852D767F4EEF}">
      <dgm:prSet/>
      <dgm:spPr/>
      <dgm:t>
        <a:bodyPr/>
        <a:lstStyle/>
        <a:p>
          <a:endParaRPr lang="ru-RU"/>
        </a:p>
      </dgm:t>
    </dgm:pt>
    <dgm:pt modelId="{A74EA9DC-89C9-40F4-A6C9-A3754C4765DC}" type="sibTrans" cxnId="{5788A720-C51C-4B70-A3CB-852D767F4EEF}">
      <dgm:prSet/>
      <dgm:spPr/>
      <dgm:t>
        <a:bodyPr/>
        <a:lstStyle/>
        <a:p>
          <a:endParaRPr lang="ru-RU"/>
        </a:p>
      </dgm:t>
    </dgm:pt>
    <dgm:pt modelId="{8E4E71B5-4978-4351-A40B-9F57E2370A9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В налоговых органах ведется работа  по  переводу в  цифровой формат  всех процедур в сфере управления государственными финансами и активами.</a:t>
          </a:r>
        </a:p>
      </dgm:t>
    </dgm:pt>
    <dgm:pt modelId="{A988F8E9-9DAA-4DC9-A31C-83F305106A95}" type="parTrans" cxnId="{D7D4C82F-103A-419D-A33C-AC31B3FC0700}">
      <dgm:prSet/>
      <dgm:spPr/>
      <dgm:t>
        <a:bodyPr/>
        <a:lstStyle/>
        <a:p>
          <a:endParaRPr lang="ru-RU"/>
        </a:p>
      </dgm:t>
    </dgm:pt>
    <dgm:pt modelId="{5B4EEBD4-7998-4AB1-934C-335124E4F7A2}" type="sibTrans" cxnId="{D7D4C82F-103A-419D-A33C-AC31B3FC0700}">
      <dgm:prSet/>
      <dgm:spPr/>
      <dgm:t>
        <a:bodyPr/>
        <a:lstStyle/>
        <a:p>
          <a:endParaRPr lang="ru-RU"/>
        </a:p>
      </dgm:t>
    </dgm:pt>
    <dgm:pt modelId="{ACBF4482-612D-465C-BBE8-A8857D44CF88}" type="pres">
      <dgm:prSet presAssocID="{C56A737E-7C0F-4D5A-BDA7-204B166FFA9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ABEDD0-AF3E-4B94-BEFB-E70AEC1197F3}" type="pres">
      <dgm:prSet presAssocID="{C56A737E-7C0F-4D5A-BDA7-204B166FFA98}" presName="dummyMaxCanvas" presStyleCnt="0">
        <dgm:presLayoutVars/>
      </dgm:prSet>
      <dgm:spPr/>
    </dgm:pt>
    <dgm:pt modelId="{016E5827-020B-4EBD-AEA9-E81120C89829}" type="pres">
      <dgm:prSet presAssocID="{C56A737E-7C0F-4D5A-BDA7-204B166FFA98}" presName="TwoNodes_1" presStyleLbl="node1" presStyleIdx="0" presStyleCnt="2" custLinFactNeighborX="120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452C36-6BE8-4973-B13D-FB00895E50BC}" type="pres">
      <dgm:prSet presAssocID="{C56A737E-7C0F-4D5A-BDA7-204B166FFA98}" presName="TwoNodes_2" presStyleLbl="node1" presStyleIdx="1" presStyleCnt="2" custScaleX="101222" custScaleY="102614" custLinFactNeighborX="-25" custLinFactNeighborY="8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8925D-E297-4056-870C-61DE15C39E58}" type="pres">
      <dgm:prSet presAssocID="{C56A737E-7C0F-4D5A-BDA7-204B166FFA98}" presName="TwoConn_1-2" presStyleLbl="fgAccFollowNode1" presStyleIdx="0" presStyleCnt="1" custLinFactNeighborX="2117" custLinFactNeighborY="-354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565192-3D32-4941-8B21-A7602B845F4B}" type="pres">
      <dgm:prSet presAssocID="{C56A737E-7C0F-4D5A-BDA7-204B166FFA98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D7BC8-50BA-4E05-ABB8-269EBAB1967E}" type="pres">
      <dgm:prSet presAssocID="{C56A737E-7C0F-4D5A-BDA7-204B166FFA98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69FE82-629B-45CE-841E-7D936E0CEA1C}" type="presOf" srcId="{26AC56CD-B8F9-42DC-8E8A-95E448A229FE}" destId="{016E5827-020B-4EBD-AEA9-E81120C89829}" srcOrd="0" destOrd="0" presId="urn:microsoft.com/office/officeart/2005/8/layout/vProcess5"/>
    <dgm:cxn modelId="{43FDB2A8-B2BE-40D7-96E1-F3E4DD988E7D}" type="presOf" srcId="{26AC56CD-B8F9-42DC-8E8A-95E448A229FE}" destId="{AF565192-3D32-4941-8B21-A7602B845F4B}" srcOrd="1" destOrd="0" presId="urn:microsoft.com/office/officeart/2005/8/layout/vProcess5"/>
    <dgm:cxn modelId="{4937A32C-D6D7-450C-8823-6D36AA96E767}" type="presOf" srcId="{C56A737E-7C0F-4D5A-BDA7-204B166FFA98}" destId="{ACBF4482-612D-465C-BBE8-A8857D44CF88}" srcOrd="0" destOrd="0" presId="urn:microsoft.com/office/officeart/2005/8/layout/vProcess5"/>
    <dgm:cxn modelId="{D7D4C82F-103A-419D-A33C-AC31B3FC0700}" srcId="{C56A737E-7C0F-4D5A-BDA7-204B166FFA98}" destId="{8E4E71B5-4978-4351-A40B-9F57E2370A9D}" srcOrd="1" destOrd="0" parTransId="{A988F8E9-9DAA-4DC9-A31C-83F305106A95}" sibTransId="{5B4EEBD4-7998-4AB1-934C-335124E4F7A2}"/>
    <dgm:cxn modelId="{5788A720-C51C-4B70-A3CB-852D767F4EEF}" srcId="{C56A737E-7C0F-4D5A-BDA7-204B166FFA98}" destId="{26AC56CD-B8F9-42DC-8E8A-95E448A229FE}" srcOrd="0" destOrd="0" parTransId="{F2D27321-E780-449B-A149-9EA2FF9A4102}" sibTransId="{A74EA9DC-89C9-40F4-A6C9-A3754C4765DC}"/>
    <dgm:cxn modelId="{0DBD8FF9-FBB8-450C-92B5-D857F1F1D2BF}" type="presOf" srcId="{8E4E71B5-4978-4351-A40B-9F57E2370A9D}" destId="{3D8D7BC8-50BA-4E05-ABB8-269EBAB1967E}" srcOrd="1" destOrd="0" presId="urn:microsoft.com/office/officeart/2005/8/layout/vProcess5"/>
    <dgm:cxn modelId="{CB756D37-8BC6-4445-9C31-F756371029E1}" type="presOf" srcId="{8E4E71B5-4978-4351-A40B-9F57E2370A9D}" destId="{17452C36-6BE8-4973-B13D-FB00895E50BC}" srcOrd="0" destOrd="0" presId="urn:microsoft.com/office/officeart/2005/8/layout/vProcess5"/>
    <dgm:cxn modelId="{1600036B-CA46-4BF2-9E76-5B89CD8ED217}" type="presOf" srcId="{A74EA9DC-89C9-40F4-A6C9-A3754C4765DC}" destId="{7B68925D-E297-4056-870C-61DE15C39E58}" srcOrd="0" destOrd="0" presId="urn:microsoft.com/office/officeart/2005/8/layout/vProcess5"/>
    <dgm:cxn modelId="{FD30796C-0B59-44D5-93DB-36EB8F277BC9}" type="presParOf" srcId="{ACBF4482-612D-465C-BBE8-A8857D44CF88}" destId="{C9ABEDD0-AF3E-4B94-BEFB-E70AEC1197F3}" srcOrd="0" destOrd="0" presId="urn:microsoft.com/office/officeart/2005/8/layout/vProcess5"/>
    <dgm:cxn modelId="{F52F6BD2-41EA-45E7-BD4C-90BF71BEBB04}" type="presParOf" srcId="{ACBF4482-612D-465C-BBE8-A8857D44CF88}" destId="{016E5827-020B-4EBD-AEA9-E81120C89829}" srcOrd="1" destOrd="0" presId="urn:microsoft.com/office/officeart/2005/8/layout/vProcess5"/>
    <dgm:cxn modelId="{9BF6924F-CFA1-484C-A472-3F0A467236EA}" type="presParOf" srcId="{ACBF4482-612D-465C-BBE8-A8857D44CF88}" destId="{17452C36-6BE8-4973-B13D-FB00895E50BC}" srcOrd="2" destOrd="0" presId="urn:microsoft.com/office/officeart/2005/8/layout/vProcess5"/>
    <dgm:cxn modelId="{C2D4C991-9A4E-4072-A037-D1446B20982F}" type="presParOf" srcId="{ACBF4482-612D-465C-BBE8-A8857D44CF88}" destId="{7B68925D-E297-4056-870C-61DE15C39E58}" srcOrd="3" destOrd="0" presId="urn:microsoft.com/office/officeart/2005/8/layout/vProcess5"/>
    <dgm:cxn modelId="{4C3DC73B-792B-4360-AE00-08D5C30E729D}" type="presParOf" srcId="{ACBF4482-612D-465C-BBE8-A8857D44CF88}" destId="{AF565192-3D32-4941-8B21-A7602B845F4B}" srcOrd="4" destOrd="0" presId="urn:microsoft.com/office/officeart/2005/8/layout/vProcess5"/>
    <dgm:cxn modelId="{D2CE387D-2B89-4578-A8D2-2918797080E4}" type="presParOf" srcId="{ACBF4482-612D-465C-BBE8-A8857D44CF88}" destId="{3D8D7BC8-50BA-4E05-ABB8-269EBAB1967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5974D7-DB02-48D4-9672-0D0EA3AC532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85F99B-1570-45BB-BF7F-1A0EF5933590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4 инициативы направления «</a:t>
          </a:r>
          <a:r>
            <a:rPr lang="ru-RU" sz="1800" dirty="0" err="1" smtClean="0">
              <a:latin typeface="Arial" panose="020B0604020202020204" pitchFamily="34" charset="0"/>
              <a:cs typeface="Arial" panose="020B0604020202020204" pitchFamily="34" charset="0"/>
            </a:rPr>
            <a:t>Цифровизации</a:t>
          </a:r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налогового администрирования»</a:t>
          </a:r>
        </a:p>
        <a:p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FD4DC5-42EC-4D7C-81E5-A6C9C2F6C9B9}" type="parTrans" cxnId="{AA44298F-3180-4BFB-AA8C-2AB75A43BF6B}">
      <dgm:prSet/>
      <dgm:spPr/>
      <dgm:t>
        <a:bodyPr/>
        <a:lstStyle/>
        <a:p>
          <a:endParaRPr lang="ru-RU"/>
        </a:p>
      </dgm:t>
    </dgm:pt>
    <dgm:pt modelId="{DC194675-F5D2-40E5-B0F7-9C8ECF842A8F}" type="sibTrans" cxnId="{AA44298F-3180-4BFB-AA8C-2AB75A43BF6B}">
      <dgm:prSet/>
      <dgm:spPr/>
      <dgm:t>
        <a:bodyPr/>
        <a:lstStyle/>
        <a:p>
          <a:endParaRPr lang="ru-RU"/>
        </a:p>
      </dgm:t>
    </dgm:pt>
    <dgm:pt modelId="{CBF5B755-8551-4CDA-9F42-9E3C61C5A121}">
      <dgm:prSet phldrT="[Текст]" custT="1"/>
      <dgm:spPr/>
      <dgm:t>
        <a:bodyPr/>
        <a:lstStyle/>
        <a:p>
          <a:r>
            <a:rPr lang="ru-RU" sz="17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Информационные системы «Электронные счета-фактуры»</a:t>
          </a:r>
        </a:p>
        <a:p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Система</a:t>
          </a:r>
        </a:p>
        <a:p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позволяет реализовывать товары путем выписки электронных счетов-фактур и контролирует перемещение товаров </a:t>
          </a:r>
        </a:p>
        <a:p>
          <a:endParaRPr lang="ru-RU" sz="1800" dirty="0"/>
        </a:p>
      </dgm:t>
    </dgm:pt>
    <dgm:pt modelId="{DDC9CE12-F40A-4288-9F02-EFC44E67C9F6}" type="parTrans" cxnId="{8F21EBC0-6468-4F00-93AF-2E7E79B7BA8A}">
      <dgm:prSet/>
      <dgm:spPr/>
      <dgm:t>
        <a:bodyPr/>
        <a:lstStyle/>
        <a:p>
          <a:endParaRPr lang="ru-RU"/>
        </a:p>
      </dgm:t>
    </dgm:pt>
    <dgm:pt modelId="{9E968E40-3738-4CF4-ABE7-06FE6208671E}" type="sibTrans" cxnId="{8F21EBC0-6468-4F00-93AF-2E7E79B7BA8A}">
      <dgm:prSet/>
      <dgm:spPr/>
      <dgm:t>
        <a:bodyPr/>
        <a:lstStyle/>
        <a:p>
          <a:endParaRPr lang="ru-RU"/>
        </a:p>
      </dgm:t>
    </dgm:pt>
    <dgm:pt modelId="{4E983A1D-D2BD-445D-8C28-FF2E27D6AD22}">
      <dgm:prSet phldrT="[Текст]" custT="1"/>
      <dgm:spPr/>
      <dgm:t>
        <a:bodyPr/>
        <a:lstStyle/>
        <a:p>
          <a:r>
            <a:rPr lang="ru-RU" sz="17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«Маркировка товаров»</a:t>
          </a:r>
        </a:p>
        <a:p>
          <a:r>
            <a:rPr lang="ru-RU" sz="1700" dirty="0" smtClean="0">
              <a:latin typeface="Arial" panose="020B0604020202020204" pitchFamily="34" charset="0"/>
              <a:cs typeface="Arial" panose="020B0604020202020204" pitchFamily="34" charset="0"/>
            </a:rPr>
            <a:t>предусматривает проведение пилота по маркировке изделий из меха и далее в рамках ЕАЭС, и запущен  с 27 ноября 2017 года</a:t>
          </a:r>
          <a:endParaRPr lang="ru-RU" sz="17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E8E00A-9B95-4477-B9E7-7FD671430FFC}" type="parTrans" cxnId="{F614A3FE-A935-4C78-B458-2E62D804087C}">
      <dgm:prSet/>
      <dgm:spPr/>
      <dgm:t>
        <a:bodyPr/>
        <a:lstStyle/>
        <a:p>
          <a:endParaRPr lang="ru-RU"/>
        </a:p>
      </dgm:t>
    </dgm:pt>
    <dgm:pt modelId="{AEECFADB-AB88-44CC-AB10-D38BA151E2BC}" type="sibTrans" cxnId="{F614A3FE-A935-4C78-B458-2E62D804087C}">
      <dgm:prSet/>
      <dgm:spPr/>
      <dgm:t>
        <a:bodyPr/>
        <a:lstStyle/>
        <a:p>
          <a:endParaRPr lang="ru-RU"/>
        </a:p>
      </dgm:t>
    </dgm:pt>
    <dgm:pt modelId="{D9ED6A72-134B-438A-8B15-70A639A25F80}">
      <dgm:prSet custT="1"/>
      <dgm:spPr/>
      <dgm:t>
        <a:bodyPr/>
        <a:lstStyle/>
        <a:p>
          <a:r>
            <a:rPr lang="ru-RU" sz="17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Администрирование НДС с применением техники </a:t>
          </a:r>
          <a:r>
            <a:rPr lang="ru-RU" sz="1700" b="1" dirty="0" err="1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блокчейн</a:t>
          </a:r>
          <a:endParaRPr lang="ru-RU" sz="1700" b="1" dirty="0">
            <a:solidFill>
              <a:srgbClr val="0070C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1F70E7-5F3D-47E8-BF28-64F20ECF602E}" type="parTrans" cxnId="{44858997-6D30-478D-A8E4-9FDE4D0A890E}">
      <dgm:prSet/>
      <dgm:spPr/>
      <dgm:t>
        <a:bodyPr/>
        <a:lstStyle/>
        <a:p>
          <a:endParaRPr lang="ru-RU"/>
        </a:p>
      </dgm:t>
    </dgm:pt>
    <dgm:pt modelId="{F6945F68-9DA6-4C50-9944-DA96A506BE2F}" type="sibTrans" cxnId="{44858997-6D30-478D-A8E4-9FDE4D0A890E}">
      <dgm:prSet/>
      <dgm:spPr/>
      <dgm:t>
        <a:bodyPr/>
        <a:lstStyle/>
        <a:p>
          <a:endParaRPr lang="ru-RU"/>
        </a:p>
      </dgm:t>
    </dgm:pt>
    <dgm:pt modelId="{35B64D54-3178-46C6-84F1-7FAED4C8E2A1}">
      <dgm:prSet custT="1"/>
      <dgm:spPr/>
      <dgm:t>
        <a:bodyPr/>
        <a:lstStyle/>
        <a:p>
          <a:r>
            <a:rPr lang="ru-RU" sz="17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Повышение собираемости налогов путем интеграции баз данных различных источников</a:t>
          </a:r>
          <a:endParaRPr lang="ru-RU" sz="1700" b="1" dirty="0">
            <a:solidFill>
              <a:srgbClr val="0070C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A71868-E3C4-4888-9B2F-CB1672B73984}" type="parTrans" cxnId="{74508FEF-99D6-4CBB-9078-E1D2EB57D39C}">
      <dgm:prSet/>
      <dgm:spPr/>
      <dgm:t>
        <a:bodyPr/>
        <a:lstStyle/>
        <a:p>
          <a:endParaRPr lang="ru-RU"/>
        </a:p>
      </dgm:t>
    </dgm:pt>
    <dgm:pt modelId="{41E3D45E-587C-4F2F-AEB2-855D680F641A}" type="sibTrans" cxnId="{74508FEF-99D6-4CBB-9078-E1D2EB57D39C}">
      <dgm:prSet/>
      <dgm:spPr/>
      <dgm:t>
        <a:bodyPr/>
        <a:lstStyle/>
        <a:p>
          <a:endParaRPr lang="ru-RU"/>
        </a:p>
      </dgm:t>
    </dgm:pt>
    <dgm:pt modelId="{D52999AD-EA3F-4ADB-8B10-F8E87F6079B0}" type="pres">
      <dgm:prSet presAssocID="{E55974D7-DB02-48D4-9672-0D0EA3AC532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E0F7A9-CE87-40FC-AE2F-4E700C7C0383}" type="pres">
      <dgm:prSet presAssocID="{C685F99B-1570-45BB-BF7F-1A0EF5933590}" presName="hierRoot1" presStyleCnt="0"/>
      <dgm:spPr/>
    </dgm:pt>
    <dgm:pt modelId="{C75E935C-4C6E-47D9-9B8C-B410A886D68C}" type="pres">
      <dgm:prSet presAssocID="{C685F99B-1570-45BB-BF7F-1A0EF5933590}" presName="composite" presStyleCnt="0"/>
      <dgm:spPr/>
    </dgm:pt>
    <dgm:pt modelId="{197D898D-5E3B-44C1-AE7E-6EFDA8C1BC91}" type="pres">
      <dgm:prSet presAssocID="{C685F99B-1570-45BB-BF7F-1A0EF5933590}" presName="background" presStyleLbl="node0" presStyleIdx="0" presStyleCnt="1"/>
      <dgm:spPr/>
    </dgm:pt>
    <dgm:pt modelId="{B98D7954-1E88-40EB-A9E7-617C25BF6C0C}" type="pres">
      <dgm:prSet presAssocID="{C685F99B-1570-45BB-BF7F-1A0EF5933590}" presName="text" presStyleLbl="fgAcc0" presStyleIdx="0" presStyleCnt="1" custScaleX="390452" custScaleY="74228" custLinFactNeighborX="-2745" custLinFactNeighborY="-898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ECC2D0-8898-4B79-9765-C8D7B9754712}" type="pres">
      <dgm:prSet presAssocID="{C685F99B-1570-45BB-BF7F-1A0EF5933590}" presName="hierChild2" presStyleCnt="0"/>
      <dgm:spPr/>
    </dgm:pt>
    <dgm:pt modelId="{75213DFD-6D5A-4016-9637-801DA232DE6A}" type="pres">
      <dgm:prSet presAssocID="{DDC9CE12-F40A-4288-9F02-EFC44E67C9F6}" presName="Name10" presStyleLbl="parChTrans1D2" presStyleIdx="0" presStyleCnt="4"/>
      <dgm:spPr/>
      <dgm:t>
        <a:bodyPr/>
        <a:lstStyle/>
        <a:p>
          <a:endParaRPr lang="ru-RU"/>
        </a:p>
      </dgm:t>
    </dgm:pt>
    <dgm:pt modelId="{8930AA8F-CD61-4CEC-BB12-FEC726E93093}" type="pres">
      <dgm:prSet presAssocID="{CBF5B755-8551-4CDA-9F42-9E3C61C5A121}" presName="hierRoot2" presStyleCnt="0"/>
      <dgm:spPr/>
    </dgm:pt>
    <dgm:pt modelId="{40FB4CEB-D8DF-40E8-A6FF-4EC04846F9E6}" type="pres">
      <dgm:prSet presAssocID="{CBF5B755-8551-4CDA-9F42-9E3C61C5A121}" presName="composite2" presStyleCnt="0"/>
      <dgm:spPr/>
    </dgm:pt>
    <dgm:pt modelId="{FD323EB4-403B-40A8-A12B-614E74FF5A13}" type="pres">
      <dgm:prSet presAssocID="{CBF5B755-8551-4CDA-9F42-9E3C61C5A121}" presName="background2" presStyleLbl="node2" presStyleIdx="0" presStyleCnt="4"/>
      <dgm:spPr/>
    </dgm:pt>
    <dgm:pt modelId="{1A55BD3B-7389-4156-B844-795563592723}" type="pres">
      <dgm:prSet presAssocID="{CBF5B755-8551-4CDA-9F42-9E3C61C5A121}" presName="text2" presStyleLbl="fgAcc2" presStyleIdx="0" presStyleCnt="4" custScaleX="99896" custScaleY="3385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C8AE7F-F927-497A-9043-FCF4A1870261}" type="pres">
      <dgm:prSet presAssocID="{CBF5B755-8551-4CDA-9F42-9E3C61C5A121}" presName="hierChild3" presStyleCnt="0"/>
      <dgm:spPr/>
    </dgm:pt>
    <dgm:pt modelId="{E9502A08-CB09-4FE7-A28E-D6C9AFF1A0FB}" type="pres">
      <dgm:prSet presAssocID="{CAE8E00A-9B95-4477-B9E7-7FD671430FFC}" presName="Name10" presStyleLbl="parChTrans1D2" presStyleIdx="1" presStyleCnt="4"/>
      <dgm:spPr/>
      <dgm:t>
        <a:bodyPr/>
        <a:lstStyle/>
        <a:p>
          <a:endParaRPr lang="ru-RU"/>
        </a:p>
      </dgm:t>
    </dgm:pt>
    <dgm:pt modelId="{5653AFF0-7C12-43AE-ADC3-AA0E5455AB85}" type="pres">
      <dgm:prSet presAssocID="{4E983A1D-D2BD-445D-8C28-FF2E27D6AD22}" presName="hierRoot2" presStyleCnt="0"/>
      <dgm:spPr/>
    </dgm:pt>
    <dgm:pt modelId="{FA574669-85B2-49E8-AF77-C2BF2C04AB07}" type="pres">
      <dgm:prSet presAssocID="{4E983A1D-D2BD-445D-8C28-FF2E27D6AD22}" presName="composite2" presStyleCnt="0"/>
      <dgm:spPr/>
    </dgm:pt>
    <dgm:pt modelId="{73B2BF5E-AA2E-4E83-B42B-6557EFD6F09F}" type="pres">
      <dgm:prSet presAssocID="{4E983A1D-D2BD-445D-8C28-FF2E27D6AD22}" presName="background2" presStyleLbl="node2" presStyleIdx="1" presStyleCnt="4"/>
      <dgm:spPr/>
    </dgm:pt>
    <dgm:pt modelId="{CDCE161F-9C49-4755-938E-A24531D3BE42}" type="pres">
      <dgm:prSet presAssocID="{4E983A1D-D2BD-445D-8C28-FF2E27D6AD22}" presName="text2" presStyleLbl="fgAcc2" presStyleIdx="1" presStyleCnt="4" custScaleX="106175" custScaleY="2665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986517-A32B-4CCD-9192-4913DD4C58F8}" type="pres">
      <dgm:prSet presAssocID="{4E983A1D-D2BD-445D-8C28-FF2E27D6AD22}" presName="hierChild3" presStyleCnt="0"/>
      <dgm:spPr/>
    </dgm:pt>
    <dgm:pt modelId="{F44C0947-05F6-4C79-9415-7C52F7BFBB45}" type="pres">
      <dgm:prSet presAssocID="{7D1F70E7-5F3D-47E8-BF28-64F20ECF602E}" presName="Name10" presStyleLbl="parChTrans1D2" presStyleIdx="2" presStyleCnt="4"/>
      <dgm:spPr/>
      <dgm:t>
        <a:bodyPr/>
        <a:lstStyle/>
        <a:p>
          <a:endParaRPr lang="ru-RU"/>
        </a:p>
      </dgm:t>
    </dgm:pt>
    <dgm:pt modelId="{D6445462-B0FA-4973-87FB-E77DAC318F48}" type="pres">
      <dgm:prSet presAssocID="{D9ED6A72-134B-438A-8B15-70A639A25F80}" presName="hierRoot2" presStyleCnt="0"/>
      <dgm:spPr/>
    </dgm:pt>
    <dgm:pt modelId="{149ACB6B-6915-4E53-9928-6236B4EB4F9D}" type="pres">
      <dgm:prSet presAssocID="{D9ED6A72-134B-438A-8B15-70A639A25F80}" presName="composite2" presStyleCnt="0"/>
      <dgm:spPr/>
    </dgm:pt>
    <dgm:pt modelId="{266B2CE5-4801-4481-A097-DBC968E5513C}" type="pres">
      <dgm:prSet presAssocID="{D9ED6A72-134B-438A-8B15-70A639A25F80}" presName="background2" presStyleLbl="node2" presStyleIdx="2" presStyleCnt="4"/>
      <dgm:spPr/>
    </dgm:pt>
    <dgm:pt modelId="{00F45F43-8BFE-470A-82E3-48C44690EEF6}" type="pres">
      <dgm:prSet presAssocID="{D9ED6A72-134B-438A-8B15-70A639A25F80}" presName="text2" presStyleLbl="fgAcc2" presStyleIdx="2" presStyleCnt="4" custScaleX="92008" custScaleY="2620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47D3E8-24AE-4FA0-BE7F-6B723A088949}" type="pres">
      <dgm:prSet presAssocID="{D9ED6A72-134B-438A-8B15-70A639A25F80}" presName="hierChild3" presStyleCnt="0"/>
      <dgm:spPr/>
    </dgm:pt>
    <dgm:pt modelId="{4D1D7882-BFE3-47FE-9146-0F12ED58DCAA}" type="pres">
      <dgm:prSet presAssocID="{17A71868-E3C4-4888-9B2F-CB1672B73984}" presName="Name10" presStyleLbl="parChTrans1D2" presStyleIdx="3" presStyleCnt="4"/>
      <dgm:spPr/>
      <dgm:t>
        <a:bodyPr/>
        <a:lstStyle/>
        <a:p>
          <a:endParaRPr lang="ru-RU"/>
        </a:p>
      </dgm:t>
    </dgm:pt>
    <dgm:pt modelId="{BCD691D7-95EB-425D-AD6C-B4DC01806B6F}" type="pres">
      <dgm:prSet presAssocID="{35B64D54-3178-46C6-84F1-7FAED4C8E2A1}" presName="hierRoot2" presStyleCnt="0"/>
      <dgm:spPr/>
    </dgm:pt>
    <dgm:pt modelId="{88938D8A-778D-474D-85EE-84EB9730D7B0}" type="pres">
      <dgm:prSet presAssocID="{35B64D54-3178-46C6-84F1-7FAED4C8E2A1}" presName="composite2" presStyleCnt="0"/>
      <dgm:spPr/>
    </dgm:pt>
    <dgm:pt modelId="{E2C59D36-5DDA-470E-AB15-6BE3DC1435A6}" type="pres">
      <dgm:prSet presAssocID="{35B64D54-3178-46C6-84F1-7FAED4C8E2A1}" presName="background2" presStyleLbl="node2" presStyleIdx="3" presStyleCnt="4"/>
      <dgm:spPr/>
    </dgm:pt>
    <dgm:pt modelId="{71137570-86EF-49E4-AC28-BE18741FB8F9}" type="pres">
      <dgm:prSet presAssocID="{35B64D54-3178-46C6-84F1-7FAED4C8E2A1}" presName="text2" presStyleLbl="fgAcc2" presStyleIdx="3" presStyleCnt="4" custScaleX="107811" custScaleY="2530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D5E7BF-B13C-4CDC-A5C1-3657F03F7D6E}" type="pres">
      <dgm:prSet presAssocID="{35B64D54-3178-46C6-84F1-7FAED4C8E2A1}" presName="hierChild3" presStyleCnt="0"/>
      <dgm:spPr/>
    </dgm:pt>
  </dgm:ptLst>
  <dgm:cxnLst>
    <dgm:cxn modelId="{48C59904-75D9-4303-A97D-48297B68BBBA}" type="presOf" srcId="{CBF5B755-8551-4CDA-9F42-9E3C61C5A121}" destId="{1A55BD3B-7389-4156-B844-795563592723}" srcOrd="0" destOrd="0" presId="urn:microsoft.com/office/officeart/2005/8/layout/hierarchy1"/>
    <dgm:cxn modelId="{44858997-6D30-478D-A8E4-9FDE4D0A890E}" srcId="{C685F99B-1570-45BB-BF7F-1A0EF5933590}" destId="{D9ED6A72-134B-438A-8B15-70A639A25F80}" srcOrd="2" destOrd="0" parTransId="{7D1F70E7-5F3D-47E8-BF28-64F20ECF602E}" sibTransId="{F6945F68-9DA6-4C50-9944-DA96A506BE2F}"/>
    <dgm:cxn modelId="{74508FEF-99D6-4CBB-9078-E1D2EB57D39C}" srcId="{C685F99B-1570-45BB-BF7F-1A0EF5933590}" destId="{35B64D54-3178-46C6-84F1-7FAED4C8E2A1}" srcOrd="3" destOrd="0" parTransId="{17A71868-E3C4-4888-9B2F-CB1672B73984}" sibTransId="{41E3D45E-587C-4F2F-AEB2-855D680F641A}"/>
    <dgm:cxn modelId="{EFD636EB-9C43-44F9-8B83-DA63B58B7F29}" type="presOf" srcId="{35B64D54-3178-46C6-84F1-7FAED4C8E2A1}" destId="{71137570-86EF-49E4-AC28-BE18741FB8F9}" srcOrd="0" destOrd="0" presId="urn:microsoft.com/office/officeart/2005/8/layout/hierarchy1"/>
    <dgm:cxn modelId="{4A37ED0E-6D3A-4575-B5C8-2DE80EF54DD2}" type="presOf" srcId="{E55974D7-DB02-48D4-9672-0D0EA3AC5325}" destId="{D52999AD-EA3F-4ADB-8B10-F8E87F6079B0}" srcOrd="0" destOrd="0" presId="urn:microsoft.com/office/officeart/2005/8/layout/hierarchy1"/>
    <dgm:cxn modelId="{748D44E0-6184-40BB-B630-9E790DCA9E3D}" type="presOf" srcId="{D9ED6A72-134B-438A-8B15-70A639A25F80}" destId="{00F45F43-8BFE-470A-82E3-48C44690EEF6}" srcOrd="0" destOrd="0" presId="urn:microsoft.com/office/officeart/2005/8/layout/hierarchy1"/>
    <dgm:cxn modelId="{8F21EBC0-6468-4F00-93AF-2E7E79B7BA8A}" srcId="{C685F99B-1570-45BB-BF7F-1A0EF5933590}" destId="{CBF5B755-8551-4CDA-9F42-9E3C61C5A121}" srcOrd="0" destOrd="0" parTransId="{DDC9CE12-F40A-4288-9F02-EFC44E67C9F6}" sibTransId="{9E968E40-3738-4CF4-ABE7-06FE6208671E}"/>
    <dgm:cxn modelId="{1CD63B2D-9060-493A-A7B7-1BC56523C657}" type="presOf" srcId="{C685F99B-1570-45BB-BF7F-1A0EF5933590}" destId="{B98D7954-1E88-40EB-A9E7-617C25BF6C0C}" srcOrd="0" destOrd="0" presId="urn:microsoft.com/office/officeart/2005/8/layout/hierarchy1"/>
    <dgm:cxn modelId="{D2E9BF70-8AC6-4BCF-8E9D-79F990CEA537}" type="presOf" srcId="{CAE8E00A-9B95-4477-B9E7-7FD671430FFC}" destId="{E9502A08-CB09-4FE7-A28E-D6C9AFF1A0FB}" srcOrd="0" destOrd="0" presId="urn:microsoft.com/office/officeart/2005/8/layout/hierarchy1"/>
    <dgm:cxn modelId="{BE819C9B-0C45-4005-B403-913354B1C4F9}" type="presOf" srcId="{DDC9CE12-F40A-4288-9F02-EFC44E67C9F6}" destId="{75213DFD-6D5A-4016-9637-801DA232DE6A}" srcOrd="0" destOrd="0" presId="urn:microsoft.com/office/officeart/2005/8/layout/hierarchy1"/>
    <dgm:cxn modelId="{C8A5B366-C273-4614-988E-5621E306D4F2}" type="presOf" srcId="{17A71868-E3C4-4888-9B2F-CB1672B73984}" destId="{4D1D7882-BFE3-47FE-9146-0F12ED58DCAA}" srcOrd="0" destOrd="0" presId="urn:microsoft.com/office/officeart/2005/8/layout/hierarchy1"/>
    <dgm:cxn modelId="{AA44298F-3180-4BFB-AA8C-2AB75A43BF6B}" srcId="{E55974D7-DB02-48D4-9672-0D0EA3AC5325}" destId="{C685F99B-1570-45BB-BF7F-1A0EF5933590}" srcOrd="0" destOrd="0" parTransId="{AAFD4DC5-42EC-4D7C-81E5-A6C9C2F6C9B9}" sibTransId="{DC194675-F5D2-40E5-B0F7-9C8ECF842A8F}"/>
    <dgm:cxn modelId="{88D51672-2714-4ADF-9544-1AD15C10019F}" type="presOf" srcId="{7D1F70E7-5F3D-47E8-BF28-64F20ECF602E}" destId="{F44C0947-05F6-4C79-9415-7C52F7BFBB45}" srcOrd="0" destOrd="0" presId="urn:microsoft.com/office/officeart/2005/8/layout/hierarchy1"/>
    <dgm:cxn modelId="{F614A3FE-A935-4C78-B458-2E62D804087C}" srcId="{C685F99B-1570-45BB-BF7F-1A0EF5933590}" destId="{4E983A1D-D2BD-445D-8C28-FF2E27D6AD22}" srcOrd="1" destOrd="0" parTransId="{CAE8E00A-9B95-4477-B9E7-7FD671430FFC}" sibTransId="{AEECFADB-AB88-44CC-AB10-D38BA151E2BC}"/>
    <dgm:cxn modelId="{A308EC84-9594-49CA-8D78-9DFFEDF4002A}" type="presOf" srcId="{4E983A1D-D2BD-445D-8C28-FF2E27D6AD22}" destId="{CDCE161F-9C49-4755-938E-A24531D3BE42}" srcOrd="0" destOrd="0" presId="urn:microsoft.com/office/officeart/2005/8/layout/hierarchy1"/>
    <dgm:cxn modelId="{BCF65BD1-9DE3-450B-AEB4-CC70F58D7865}" type="presParOf" srcId="{D52999AD-EA3F-4ADB-8B10-F8E87F6079B0}" destId="{7FE0F7A9-CE87-40FC-AE2F-4E700C7C0383}" srcOrd="0" destOrd="0" presId="urn:microsoft.com/office/officeart/2005/8/layout/hierarchy1"/>
    <dgm:cxn modelId="{AE969056-DE9B-4CF7-9C66-9E28DB0A9E0C}" type="presParOf" srcId="{7FE0F7A9-CE87-40FC-AE2F-4E700C7C0383}" destId="{C75E935C-4C6E-47D9-9B8C-B410A886D68C}" srcOrd="0" destOrd="0" presId="urn:microsoft.com/office/officeart/2005/8/layout/hierarchy1"/>
    <dgm:cxn modelId="{94A1A3B1-86EB-4078-BBF7-6B362E06F5EA}" type="presParOf" srcId="{C75E935C-4C6E-47D9-9B8C-B410A886D68C}" destId="{197D898D-5E3B-44C1-AE7E-6EFDA8C1BC91}" srcOrd="0" destOrd="0" presId="urn:microsoft.com/office/officeart/2005/8/layout/hierarchy1"/>
    <dgm:cxn modelId="{A9230E19-8DDC-42A8-8FB4-EA0AD28976E9}" type="presParOf" srcId="{C75E935C-4C6E-47D9-9B8C-B410A886D68C}" destId="{B98D7954-1E88-40EB-A9E7-617C25BF6C0C}" srcOrd="1" destOrd="0" presId="urn:microsoft.com/office/officeart/2005/8/layout/hierarchy1"/>
    <dgm:cxn modelId="{65B35756-02F2-4D1A-B5AB-A9EDBFB1AF6A}" type="presParOf" srcId="{7FE0F7A9-CE87-40FC-AE2F-4E700C7C0383}" destId="{E6ECC2D0-8898-4B79-9765-C8D7B9754712}" srcOrd="1" destOrd="0" presId="urn:microsoft.com/office/officeart/2005/8/layout/hierarchy1"/>
    <dgm:cxn modelId="{7872629D-B720-4A86-99DB-E3F98F8A5022}" type="presParOf" srcId="{E6ECC2D0-8898-4B79-9765-C8D7B9754712}" destId="{75213DFD-6D5A-4016-9637-801DA232DE6A}" srcOrd="0" destOrd="0" presId="urn:microsoft.com/office/officeart/2005/8/layout/hierarchy1"/>
    <dgm:cxn modelId="{1CE3DF5F-6C2E-4341-9FD8-761E7C383E4C}" type="presParOf" srcId="{E6ECC2D0-8898-4B79-9765-C8D7B9754712}" destId="{8930AA8F-CD61-4CEC-BB12-FEC726E93093}" srcOrd="1" destOrd="0" presId="urn:microsoft.com/office/officeart/2005/8/layout/hierarchy1"/>
    <dgm:cxn modelId="{10D0FE33-500F-44AF-BA21-88DF0742D03E}" type="presParOf" srcId="{8930AA8F-CD61-4CEC-BB12-FEC726E93093}" destId="{40FB4CEB-D8DF-40E8-A6FF-4EC04846F9E6}" srcOrd="0" destOrd="0" presId="urn:microsoft.com/office/officeart/2005/8/layout/hierarchy1"/>
    <dgm:cxn modelId="{71B7E341-2CEE-48EC-AF6E-F931F69012A2}" type="presParOf" srcId="{40FB4CEB-D8DF-40E8-A6FF-4EC04846F9E6}" destId="{FD323EB4-403B-40A8-A12B-614E74FF5A13}" srcOrd="0" destOrd="0" presId="urn:microsoft.com/office/officeart/2005/8/layout/hierarchy1"/>
    <dgm:cxn modelId="{132A82D2-15AD-4CB1-9647-4E990812318C}" type="presParOf" srcId="{40FB4CEB-D8DF-40E8-A6FF-4EC04846F9E6}" destId="{1A55BD3B-7389-4156-B844-795563592723}" srcOrd="1" destOrd="0" presId="urn:microsoft.com/office/officeart/2005/8/layout/hierarchy1"/>
    <dgm:cxn modelId="{EADF35B7-522C-4E38-BF93-7C1F3676C6D8}" type="presParOf" srcId="{8930AA8F-CD61-4CEC-BB12-FEC726E93093}" destId="{F2C8AE7F-F927-497A-9043-FCF4A1870261}" srcOrd="1" destOrd="0" presId="urn:microsoft.com/office/officeart/2005/8/layout/hierarchy1"/>
    <dgm:cxn modelId="{D48C0048-DBEC-4769-9290-4D22F7F51341}" type="presParOf" srcId="{E6ECC2D0-8898-4B79-9765-C8D7B9754712}" destId="{E9502A08-CB09-4FE7-A28E-D6C9AFF1A0FB}" srcOrd="2" destOrd="0" presId="urn:microsoft.com/office/officeart/2005/8/layout/hierarchy1"/>
    <dgm:cxn modelId="{550CF200-7264-440B-A90F-62C3417489EE}" type="presParOf" srcId="{E6ECC2D0-8898-4B79-9765-C8D7B9754712}" destId="{5653AFF0-7C12-43AE-ADC3-AA0E5455AB85}" srcOrd="3" destOrd="0" presId="urn:microsoft.com/office/officeart/2005/8/layout/hierarchy1"/>
    <dgm:cxn modelId="{0A82EFEC-E8B3-4DA4-B114-454924BA8CAE}" type="presParOf" srcId="{5653AFF0-7C12-43AE-ADC3-AA0E5455AB85}" destId="{FA574669-85B2-49E8-AF77-C2BF2C04AB07}" srcOrd="0" destOrd="0" presId="urn:microsoft.com/office/officeart/2005/8/layout/hierarchy1"/>
    <dgm:cxn modelId="{E77C2399-D6D5-4F2A-A8F4-87A797B555F9}" type="presParOf" srcId="{FA574669-85B2-49E8-AF77-C2BF2C04AB07}" destId="{73B2BF5E-AA2E-4E83-B42B-6557EFD6F09F}" srcOrd="0" destOrd="0" presId="urn:microsoft.com/office/officeart/2005/8/layout/hierarchy1"/>
    <dgm:cxn modelId="{AC9EBB9A-FF56-4DFB-B875-36E394D34793}" type="presParOf" srcId="{FA574669-85B2-49E8-AF77-C2BF2C04AB07}" destId="{CDCE161F-9C49-4755-938E-A24531D3BE42}" srcOrd="1" destOrd="0" presId="urn:microsoft.com/office/officeart/2005/8/layout/hierarchy1"/>
    <dgm:cxn modelId="{B5290F4E-115D-451D-AC1D-AEFE7D344E67}" type="presParOf" srcId="{5653AFF0-7C12-43AE-ADC3-AA0E5455AB85}" destId="{19986517-A32B-4CCD-9192-4913DD4C58F8}" srcOrd="1" destOrd="0" presId="urn:microsoft.com/office/officeart/2005/8/layout/hierarchy1"/>
    <dgm:cxn modelId="{E5E4311C-B87F-4D4A-AC67-6D91BF75E34B}" type="presParOf" srcId="{E6ECC2D0-8898-4B79-9765-C8D7B9754712}" destId="{F44C0947-05F6-4C79-9415-7C52F7BFBB45}" srcOrd="4" destOrd="0" presId="urn:microsoft.com/office/officeart/2005/8/layout/hierarchy1"/>
    <dgm:cxn modelId="{DC0667CA-AE71-4EF0-923C-A154B7061ABA}" type="presParOf" srcId="{E6ECC2D0-8898-4B79-9765-C8D7B9754712}" destId="{D6445462-B0FA-4973-87FB-E77DAC318F48}" srcOrd="5" destOrd="0" presId="urn:microsoft.com/office/officeart/2005/8/layout/hierarchy1"/>
    <dgm:cxn modelId="{A861BD1D-86CD-4F25-8558-282789A5E8A2}" type="presParOf" srcId="{D6445462-B0FA-4973-87FB-E77DAC318F48}" destId="{149ACB6B-6915-4E53-9928-6236B4EB4F9D}" srcOrd="0" destOrd="0" presId="urn:microsoft.com/office/officeart/2005/8/layout/hierarchy1"/>
    <dgm:cxn modelId="{65110789-0F44-4443-8ACF-B1E0A5944945}" type="presParOf" srcId="{149ACB6B-6915-4E53-9928-6236B4EB4F9D}" destId="{266B2CE5-4801-4481-A097-DBC968E5513C}" srcOrd="0" destOrd="0" presId="urn:microsoft.com/office/officeart/2005/8/layout/hierarchy1"/>
    <dgm:cxn modelId="{2DA24CDE-61AD-45A7-B566-9E43B6C25418}" type="presParOf" srcId="{149ACB6B-6915-4E53-9928-6236B4EB4F9D}" destId="{00F45F43-8BFE-470A-82E3-48C44690EEF6}" srcOrd="1" destOrd="0" presId="urn:microsoft.com/office/officeart/2005/8/layout/hierarchy1"/>
    <dgm:cxn modelId="{C9F82167-9260-45C5-9D6C-18FB8E708901}" type="presParOf" srcId="{D6445462-B0FA-4973-87FB-E77DAC318F48}" destId="{1A47D3E8-24AE-4FA0-BE7F-6B723A088949}" srcOrd="1" destOrd="0" presId="urn:microsoft.com/office/officeart/2005/8/layout/hierarchy1"/>
    <dgm:cxn modelId="{0909B7C4-B0B0-42D1-B3B4-2C45B3D599AD}" type="presParOf" srcId="{E6ECC2D0-8898-4B79-9765-C8D7B9754712}" destId="{4D1D7882-BFE3-47FE-9146-0F12ED58DCAA}" srcOrd="6" destOrd="0" presId="urn:microsoft.com/office/officeart/2005/8/layout/hierarchy1"/>
    <dgm:cxn modelId="{E897E7F8-AF55-490A-B2D4-B631EA658070}" type="presParOf" srcId="{E6ECC2D0-8898-4B79-9765-C8D7B9754712}" destId="{BCD691D7-95EB-425D-AD6C-B4DC01806B6F}" srcOrd="7" destOrd="0" presId="urn:microsoft.com/office/officeart/2005/8/layout/hierarchy1"/>
    <dgm:cxn modelId="{D0E93B6F-D187-4109-83FB-982F6374F8CD}" type="presParOf" srcId="{BCD691D7-95EB-425D-AD6C-B4DC01806B6F}" destId="{88938D8A-778D-474D-85EE-84EB9730D7B0}" srcOrd="0" destOrd="0" presId="urn:microsoft.com/office/officeart/2005/8/layout/hierarchy1"/>
    <dgm:cxn modelId="{84F7B24C-119E-4863-9A66-D43051694CD0}" type="presParOf" srcId="{88938D8A-778D-474D-85EE-84EB9730D7B0}" destId="{E2C59D36-5DDA-470E-AB15-6BE3DC1435A6}" srcOrd="0" destOrd="0" presId="urn:microsoft.com/office/officeart/2005/8/layout/hierarchy1"/>
    <dgm:cxn modelId="{D6D2A59A-C713-4A08-B74C-B442407519E0}" type="presParOf" srcId="{88938D8A-778D-474D-85EE-84EB9730D7B0}" destId="{71137570-86EF-49E4-AC28-BE18741FB8F9}" srcOrd="1" destOrd="0" presId="urn:microsoft.com/office/officeart/2005/8/layout/hierarchy1"/>
    <dgm:cxn modelId="{220143D2-4204-43EE-BA86-E503ECB19D96}" type="presParOf" srcId="{BCD691D7-95EB-425D-AD6C-B4DC01806B6F}" destId="{C4D5E7BF-B13C-4CDC-A5C1-3657F03F7D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9B505C-D0C0-488F-A014-C6AAF77695D0}" type="doc">
      <dgm:prSet loTypeId="urn:microsoft.com/office/officeart/2005/8/layout/process4" loCatId="process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D78CD2FD-3B4E-4B08-A9A8-A2123A8A0245}">
      <dgm:prSet custT="1"/>
      <dgm:spPr>
        <a:solidFill>
          <a:schemeClr val="accent5">
            <a:lumMod val="20000"/>
            <a:lumOff val="80000"/>
            <a:alpha val="5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Уже сейчас в Казахстане создана информационная платформа «Электронные счета-фактуры», но дорабатывается «в части удобства интерфейса  создания функционала по контролю за перемещением товаров».  С каждым годом растет количество пользователей системы. На сегодняшний день составляет более 158 тысяч, которыми выписано свыше 65 миллионов ЭСФ.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6EB3FB5-C8AC-482B-B0A6-B601C640E8F4}" type="parTrans" cxnId="{8E5ECE4C-A89F-4957-A7AF-F22FC863535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4AE8FA-C9B5-4D07-97E6-999463AA3129}" type="sibTrans" cxnId="{8E5ECE4C-A89F-4957-A7AF-F22FC863535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813149-40B7-4520-8E3C-3913F6A8DB48}">
      <dgm:prSet custT="1"/>
      <dgm:spPr>
        <a:solidFill>
          <a:schemeClr val="accent2">
            <a:lumMod val="20000"/>
            <a:lumOff val="80000"/>
            <a:alpha val="7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ИС «Электронные счета-фактуры» – позволяет реализовывать товары путем выписки электронных счетов-фактур. Система создает функционал по контролю за перемещением товаров. </a:t>
          </a:r>
          <a:endParaRPr lang="en-US" sz="1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53549DF-44B4-45A2-B089-235240C5E3DF}" type="parTrans" cxnId="{CB3161A2-3AD7-4786-95FA-512061F8EEF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BEB132-7C16-4E0C-B673-441DB29CEAC6}" type="sibTrans" cxnId="{CB3161A2-3AD7-4786-95FA-512061F8EEF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11DBFD-6C23-4387-B5CD-A96C5986CD94}">
      <dgm:prSet custT="1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400" b="0" i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b="0" i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Одним из ее функционалов является модуль «Виртуальный склад», который позволяет контролировать перемещение товаров и пр.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Данный модуль уже запущен с 1 апреля 2018 года в части контроля движения автомобилей входящих в Перечень изъятий</a:t>
          </a:r>
          <a: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ru-RU" sz="1400" dirty="0" smtClean="0">
              <a:solidFill>
                <a:schemeClr val="tx1"/>
              </a:solidFill>
            </a:rPr>
            <a:t/>
          </a:r>
          <a:br>
            <a:rPr lang="ru-RU" sz="1400" dirty="0" smtClean="0">
              <a:solidFill>
                <a:schemeClr val="tx1"/>
              </a:solidFill>
            </a:rPr>
          </a:br>
          <a:endParaRPr lang="en-US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926D5B-498D-4212-B653-DCAD236817DB}" type="parTrans" cxnId="{CCC77ECF-7E0A-4617-A244-D45DCB50C49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4B3BE0-5B25-4EBB-B337-E1C546E71F8D}" type="sibTrans" cxnId="{CCC77ECF-7E0A-4617-A244-D45DCB50C498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D9E031-30F4-0D40-BC2A-AA7B309A6F0E}" type="pres">
      <dgm:prSet presAssocID="{259B505C-D0C0-488F-A014-C6AAF77695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7D345-041C-5C44-801B-64CC68CA25EF}" type="pres">
      <dgm:prSet presAssocID="{D711DBFD-6C23-4387-B5CD-A96C5986CD94}" presName="boxAndChildren" presStyleCnt="0"/>
      <dgm:spPr/>
    </dgm:pt>
    <dgm:pt modelId="{37F97DBD-B43C-654E-B0BF-1A3A3360323E}" type="pres">
      <dgm:prSet presAssocID="{D711DBFD-6C23-4387-B5CD-A96C5986CD94}" presName="parentTextBox" presStyleLbl="node1" presStyleIdx="0" presStyleCnt="3"/>
      <dgm:spPr/>
      <dgm:t>
        <a:bodyPr/>
        <a:lstStyle/>
        <a:p>
          <a:endParaRPr lang="ru-RU"/>
        </a:p>
      </dgm:t>
    </dgm:pt>
    <dgm:pt modelId="{956225FA-2E1C-1846-A1AB-74257583ABD6}" type="pres">
      <dgm:prSet presAssocID="{17BEB132-7C16-4E0C-B673-441DB29CEAC6}" presName="sp" presStyleCnt="0"/>
      <dgm:spPr/>
    </dgm:pt>
    <dgm:pt modelId="{07E776F3-CF7D-724B-96D8-4EDFEC846EA4}" type="pres">
      <dgm:prSet presAssocID="{28813149-40B7-4520-8E3C-3913F6A8DB48}" presName="arrowAndChildren" presStyleCnt="0"/>
      <dgm:spPr/>
    </dgm:pt>
    <dgm:pt modelId="{8342EC00-14E6-BD42-AF7B-89617598385D}" type="pres">
      <dgm:prSet presAssocID="{28813149-40B7-4520-8E3C-3913F6A8DB4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E6E47115-E2F5-1B4D-B6CB-09380D61C0A7}" type="pres">
      <dgm:prSet presAssocID="{E04AE8FA-C9B5-4D07-97E6-999463AA3129}" presName="sp" presStyleCnt="0"/>
      <dgm:spPr/>
    </dgm:pt>
    <dgm:pt modelId="{5BBA4DA8-313B-A440-A953-172D83A4B08B}" type="pres">
      <dgm:prSet presAssocID="{D78CD2FD-3B4E-4B08-A9A8-A2123A8A0245}" presName="arrowAndChildren" presStyleCnt="0"/>
      <dgm:spPr/>
    </dgm:pt>
    <dgm:pt modelId="{89B1F67B-6681-814F-8FB8-F8F72A580AB2}" type="pres">
      <dgm:prSet presAssocID="{D78CD2FD-3B4E-4B08-A9A8-A2123A8A0245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BE7DE8A0-9E32-4B73-8028-0883BA12878B}" type="presOf" srcId="{D78CD2FD-3B4E-4B08-A9A8-A2123A8A0245}" destId="{89B1F67B-6681-814F-8FB8-F8F72A580AB2}" srcOrd="0" destOrd="0" presId="urn:microsoft.com/office/officeart/2005/8/layout/process4"/>
    <dgm:cxn modelId="{CB3161A2-3AD7-4786-95FA-512061F8EEF8}" srcId="{259B505C-D0C0-488F-A014-C6AAF77695D0}" destId="{28813149-40B7-4520-8E3C-3913F6A8DB48}" srcOrd="1" destOrd="0" parTransId="{353549DF-44B4-45A2-B089-235240C5E3DF}" sibTransId="{17BEB132-7C16-4E0C-B673-441DB29CEAC6}"/>
    <dgm:cxn modelId="{D29C2CA2-72F9-4DAB-B155-EAE01E0DF5C8}" type="presOf" srcId="{28813149-40B7-4520-8E3C-3913F6A8DB48}" destId="{8342EC00-14E6-BD42-AF7B-89617598385D}" srcOrd="0" destOrd="0" presId="urn:microsoft.com/office/officeart/2005/8/layout/process4"/>
    <dgm:cxn modelId="{BE08E6D8-E1BE-4711-B135-99FED5E3BE39}" type="presOf" srcId="{D711DBFD-6C23-4387-B5CD-A96C5986CD94}" destId="{37F97DBD-B43C-654E-B0BF-1A3A3360323E}" srcOrd="0" destOrd="0" presId="urn:microsoft.com/office/officeart/2005/8/layout/process4"/>
    <dgm:cxn modelId="{8E5ECE4C-A89F-4957-A7AF-F22FC8635351}" srcId="{259B505C-D0C0-488F-A014-C6AAF77695D0}" destId="{D78CD2FD-3B4E-4B08-A9A8-A2123A8A0245}" srcOrd="0" destOrd="0" parTransId="{16EB3FB5-C8AC-482B-B0A6-B601C640E8F4}" sibTransId="{E04AE8FA-C9B5-4D07-97E6-999463AA3129}"/>
    <dgm:cxn modelId="{0AEB7C57-32E2-4A59-9785-388E89CCBCF8}" type="presOf" srcId="{259B505C-D0C0-488F-A014-C6AAF77695D0}" destId="{2BD9E031-30F4-0D40-BC2A-AA7B309A6F0E}" srcOrd="0" destOrd="0" presId="urn:microsoft.com/office/officeart/2005/8/layout/process4"/>
    <dgm:cxn modelId="{CCC77ECF-7E0A-4617-A244-D45DCB50C498}" srcId="{259B505C-D0C0-488F-A014-C6AAF77695D0}" destId="{D711DBFD-6C23-4387-B5CD-A96C5986CD94}" srcOrd="2" destOrd="0" parTransId="{78926D5B-498D-4212-B653-DCAD236817DB}" sibTransId="{8B4B3BE0-5B25-4EBB-B337-E1C546E71F8D}"/>
    <dgm:cxn modelId="{35B3A0C7-4B23-4527-BFAF-883E0BDC38C6}" type="presParOf" srcId="{2BD9E031-30F4-0D40-BC2A-AA7B309A6F0E}" destId="{D7E7D345-041C-5C44-801B-64CC68CA25EF}" srcOrd="0" destOrd="0" presId="urn:microsoft.com/office/officeart/2005/8/layout/process4"/>
    <dgm:cxn modelId="{628288AA-8EF7-4E99-AD63-D97BAF117709}" type="presParOf" srcId="{D7E7D345-041C-5C44-801B-64CC68CA25EF}" destId="{37F97DBD-B43C-654E-B0BF-1A3A3360323E}" srcOrd="0" destOrd="0" presId="urn:microsoft.com/office/officeart/2005/8/layout/process4"/>
    <dgm:cxn modelId="{D0146B1E-91D6-4C22-9A58-BF950528044F}" type="presParOf" srcId="{2BD9E031-30F4-0D40-BC2A-AA7B309A6F0E}" destId="{956225FA-2E1C-1846-A1AB-74257583ABD6}" srcOrd="1" destOrd="0" presId="urn:microsoft.com/office/officeart/2005/8/layout/process4"/>
    <dgm:cxn modelId="{FB9D3DEA-7726-4D03-A2B9-36A14A861138}" type="presParOf" srcId="{2BD9E031-30F4-0D40-BC2A-AA7B309A6F0E}" destId="{07E776F3-CF7D-724B-96D8-4EDFEC846EA4}" srcOrd="2" destOrd="0" presId="urn:microsoft.com/office/officeart/2005/8/layout/process4"/>
    <dgm:cxn modelId="{D938D795-A775-4827-9C42-D9EA18DBA48A}" type="presParOf" srcId="{07E776F3-CF7D-724B-96D8-4EDFEC846EA4}" destId="{8342EC00-14E6-BD42-AF7B-89617598385D}" srcOrd="0" destOrd="0" presId="urn:microsoft.com/office/officeart/2005/8/layout/process4"/>
    <dgm:cxn modelId="{EF8B3F91-5244-4AB6-9FC0-EF86552F0578}" type="presParOf" srcId="{2BD9E031-30F4-0D40-BC2A-AA7B309A6F0E}" destId="{E6E47115-E2F5-1B4D-B6CB-09380D61C0A7}" srcOrd="3" destOrd="0" presId="urn:microsoft.com/office/officeart/2005/8/layout/process4"/>
    <dgm:cxn modelId="{F5B1929B-A7A5-4750-935B-9039562FC1CB}" type="presParOf" srcId="{2BD9E031-30F4-0D40-BC2A-AA7B309A6F0E}" destId="{5BBA4DA8-313B-A440-A953-172D83A4B08B}" srcOrd="4" destOrd="0" presId="urn:microsoft.com/office/officeart/2005/8/layout/process4"/>
    <dgm:cxn modelId="{3BA74920-8515-46EF-82CC-6A2A27D66EB1}" type="presParOf" srcId="{5BBA4DA8-313B-A440-A953-172D83A4B08B}" destId="{89B1F67B-6681-814F-8FB8-F8F72A580AB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2BD243-EA0B-45C5-9759-7E529B045FD1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41237FD8-EAF2-4621-9E20-34784AE41C70}">
      <dgm:prSet phldrT="[Текст]" custT="1"/>
      <dgm:spPr>
        <a:xfrm>
          <a:off x="257373" y="372"/>
          <a:ext cx="4930124" cy="605432"/>
        </a:xfr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Мониторинг крупных налогоплательщиков и системы управления рисками</a:t>
          </a:r>
          <a:endParaRPr lang="ru-RU" sz="20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gm:t>
    </dgm:pt>
    <dgm:pt modelId="{D93AF1C0-85EC-4779-AC32-8F2561D32259}" type="parTrans" cxnId="{381F2CB8-F12C-4A85-9674-217B1960B6F3}">
      <dgm:prSet/>
      <dgm:spPr/>
      <dgm:t>
        <a:bodyPr/>
        <a:lstStyle/>
        <a:p>
          <a:endParaRPr lang="ru-RU"/>
        </a:p>
      </dgm:t>
    </dgm:pt>
    <dgm:pt modelId="{660D9D6C-C2F1-410E-8B9A-69BEE22BB1F5}" type="sibTrans" cxnId="{381F2CB8-F12C-4A85-9674-217B1960B6F3}">
      <dgm:prSet/>
      <dgm:spPr/>
      <dgm:t>
        <a:bodyPr/>
        <a:lstStyle/>
        <a:p>
          <a:endParaRPr lang="ru-RU"/>
        </a:p>
      </dgm:t>
    </dgm:pt>
    <dgm:pt modelId="{476C856E-523A-4294-BD90-B6DE0715ED87}">
      <dgm:prSet phldrT="[Текст]" custT="1"/>
      <dgm:spPr>
        <a:xfrm>
          <a:off x="1177237" y="757163"/>
          <a:ext cx="3985627" cy="605432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8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смещение акцента контроля с налоговой проверки на камеральный контроль</a:t>
          </a:r>
          <a:endParaRPr lang="ru-RU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2F61936-4A2A-4176-9E6E-927FBCF062D8}" type="parTrans" cxnId="{2E8A942B-89FE-4CFD-B70F-71F96A442041}">
      <dgm:prSet/>
      <dgm:spPr>
        <a:xfrm>
          <a:off x="750386" y="605804"/>
          <a:ext cx="426850" cy="454074"/>
        </a:xfr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C6FADCBB-8F12-400F-A1B2-B0854663194B}" type="sibTrans" cxnId="{2E8A942B-89FE-4CFD-B70F-71F96A442041}">
      <dgm:prSet/>
      <dgm:spPr/>
      <dgm:t>
        <a:bodyPr/>
        <a:lstStyle/>
        <a:p>
          <a:endParaRPr lang="ru-RU"/>
        </a:p>
      </dgm:t>
    </dgm:pt>
    <dgm:pt modelId="{2E748696-CFA9-4AC4-A556-8F4A9A2F910E}">
      <dgm:prSet custT="1"/>
      <dgm:spPr>
        <a:xfrm>
          <a:off x="1243398" y="1513954"/>
          <a:ext cx="3948216" cy="605432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8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налогоплательщик раскрывает формы учета финансово- хозяйственной деятельности и предоставляет постоянный доступ к бухгалтерским данным </a:t>
          </a:r>
        </a:p>
      </dgm:t>
    </dgm:pt>
    <dgm:pt modelId="{7BF68F7E-C387-4DAF-A54C-ECD373F95A88}" type="parTrans" cxnId="{1023822F-E234-45F5-AB66-E73E9F9F32B9}">
      <dgm:prSet/>
      <dgm:spPr>
        <a:xfrm>
          <a:off x="750386" y="605804"/>
          <a:ext cx="493012" cy="1210865"/>
        </a:xfr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B145728F-4A33-489F-BE46-47F89FA4B8AA}" type="sibTrans" cxnId="{1023822F-E234-45F5-AB66-E73E9F9F32B9}">
      <dgm:prSet/>
      <dgm:spPr/>
      <dgm:t>
        <a:bodyPr/>
        <a:lstStyle/>
        <a:p>
          <a:endParaRPr lang="ru-RU"/>
        </a:p>
      </dgm:t>
    </dgm:pt>
    <dgm:pt modelId="{34C0FA89-E7AE-47CA-8B89-703789C4FA0E}">
      <dgm:prSet custT="1"/>
      <dgm:spPr>
        <a:xfrm>
          <a:off x="1243398" y="2270745"/>
          <a:ext cx="3931254" cy="605432"/>
        </a:xfr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8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налоговые органы ускоренно предоставляют консультации по налоговым вопросам </a:t>
          </a:r>
        </a:p>
      </dgm:t>
    </dgm:pt>
    <dgm:pt modelId="{F8C687A6-7CAF-47D8-AE73-27E2877F57F8}" type="parTrans" cxnId="{F352D66C-DEDD-44C3-B7B7-66BBD525AF97}">
      <dgm:prSet/>
      <dgm:spPr>
        <a:xfrm>
          <a:off x="750386" y="605804"/>
          <a:ext cx="493012" cy="1967656"/>
        </a:xfr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CE92ECCF-BB2A-4EBB-A714-18EF623313A9}" type="sibTrans" cxnId="{F352D66C-DEDD-44C3-B7B7-66BBD525AF97}">
      <dgm:prSet/>
      <dgm:spPr/>
      <dgm:t>
        <a:bodyPr/>
        <a:lstStyle/>
        <a:p>
          <a:endParaRPr lang="ru-RU"/>
        </a:p>
      </dgm:t>
    </dgm:pt>
    <dgm:pt modelId="{616BA01D-A938-4198-B235-10C2B90C31E5}" type="pres">
      <dgm:prSet presAssocID="{092BD243-EA0B-45C5-9759-7E529B045FD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5F763AA-CB3B-4CEF-A520-BFF6AA8D11B8}" type="pres">
      <dgm:prSet presAssocID="{41237FD8-EAF2-4621-9E20-34784AE41C70}" presName="root" presStyleCnt="0"/>
      <dgm:spPr/>
    </dgm:pt>
    <dgm:pt modelId="{CF9A77B3-5E1A-4C80-BA89-25CB7131CCD5}" type="pres">
      <dgm:prSet presAssocID="{41237FD8-EAF2-4621-9E20-34784AE41C70}" presName="rootComposite" presStyleCnt="0"/>
      <dgm:spPr/>
    </dgm:pt>
    <dgm:pt modelId="{344C60AA-F408-413B-B66F-A92BC2C401D7}" type="pres">
      <dgm:prSet presAssocID="{41237FD8-EAF2-4621-9E20-34784AE41C70}" presName="rootText" presStyleLbl="node1" presStyleIdx="0" presStyleCnt="1" custScaleX="407157" custScaleY="8432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14DB2F2-0635-4E14-A819-DF2D789994A5}" type="pres">
      <dgm:prSet presAssocID="{41237FD8-EAF2-4621-9E20-34784AE41C70}" presName="rootConnector" presStyleLbl="node1" presStyleIdx="0" presStyleCnt="1"/>
      <dgm:spPr/>
      <dgm:t>
        <a:bodyPr/>
        <a:lstStyle/>
        <a:p>
          <a:endParaRPr lang="ru-RU"/>
        </a:p>
      </dgm:t>
    </dgm:pt>
    <dgm:pt modelId="{A3C14083-6B0A-44BC-B3A0-9476A3FF6B1D}" type="pres">
      <dgm:prSet presAssocID="{41237FD8-EAF2-4621-9E20-34784AE41C70}" presName="childShape" presStyleCnt="0"/>
      <dgm:spPr/>
    </dgm:pt>
    <dgm:pt modelId="{CCAD0A35-3662-4D49-AC3F-A3CA3556A63A}" type="pres">
      <dgm:prSet presAssocID="{B2F61936-4A2A-4176-9E6E-927FBCF062D8}" presName="Name13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074"/>
              </a:lnTo>
              <a:lnTo>
                <a:pt x="426850" y="454074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909FAED-8C04-4B94-BB8D-0E6073DF83C1}" type="pres">
      <dgm:prSet presAssocID="{476C856E-523A-4294-BD90-B6DE0715ED87}" presName="childText" presStyleLbl="bgAcc1" presStyleIdx="0" presStyleCnt="3" custScaleX="411444" custScaleY="72810" custLinFactNeighborX="-24738" custLinFactNeighborY="-1865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AF150125-7FC0-4977-96CA-E5F9E875ACE3}" type="pres">
      <dgm:prSet presAssocID="{7BF68F7E-C387-4DAF-A54C-ECD373F95A88}" presName="Name13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865"/>
              </a:lnTo>
              <a:lnTo>
                <a:pt x="493012" y="1210865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76576EC1-F668-4560-A94A-FC36B67F77D0}" type="pres">
      <dgm:prSet presAssocID="{2E748696-CFA9-4AC4-A556-8F4A9A2F910E}" presName="childText" presStyleLbl="bgAcc1" presStyleIdx="1" presStyleCnt="3" custScaleX="407582" custScaleY="79230" custLinFactNeighborX="-22937" custLinFactNeighborY="-3662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10F6BC6-E0F2-4F28-A946-8E0634047783}" type="pres">
      <dgm:prSet presAssocID="{F8C687A6-7CAF-47D8-AE73-27E2877F57F8}" presName="Name13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656"/>
              </a:lnTo>
              <a:lnTo>
                <a:pt x="493012" y="1967656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D9937774-C64C-48E7-A015-E13EBA23A311}" type="pres">
      <dgm:prSet presAssocID="{34C0FA89-E7AE-47CA-8B89-703789C4FA0E}" presName="childText" presStyleLbl="bgAcc1" presStyleIdx="2" presStyleCnt="3" custScaleX="405831" custScaleY="54502" custLinFactNeighborX="-22937" custLinFactNeighborY="-5628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A5A5ABF2-E5F0-477E-9A32-8FBD24CA6884}" type="presOf" srcId="{41237FD8-EAF2-4621-9E20-34784AE41C70}" destId="{714DB2F2-0635-4E14-A819-DF2D789994A5}" srcOrd="1" destOrd="0" presId="urn:microsoft.com/office/officeart/2005/8/layout/hierarchy3"/>
    <dgm:cxn modelId="{2E8A942B-89FE-4CFD-B70F-71F96A442041}" srcId="{41237FD8-EAF2-4621-9E20-34784AE41C70}" destId="{476C856E-523A-4294-BD90-B6DE0715ED87}" srcOrd="0" destOrd="0" parTransId="{B2F61936-4A2A-4176-9E6E-927FBCF062D8}" sibTransId="{C6FADCBB-8F12-400F-A1B2-B0854663194B}"/>
    <dgm:cxn modelId="{BFE969C0-0B9C-41F1-B255-623D84BF669D}" type="presOf" srcId="{476C856E-523A-4294-BD90-B6DE0715ED87}" destId="{2909FAED-8C04-4B94-BB8D-0E6073DF83C1}" srcOrd="0" destOrd="0" presId="urn:microsoft.com/office/officeart/2005/8/layout/hierarchy3"/>
    <dgm:cxn modelId="{1023822F-E234-45F5-AB66-E73E9F9F32B9}" srcId="{41237FD8-EAF2-4621-9E20-34784AE41C70}" destId="{2E748696-CFA9-4AC4-A556-8F4A9A2F910E}" srcOrd="1" destOrd="0" parTransId="{7BF68F7E-C387-4DAF-A54C-ECD373F95A88}" sibTransId="{B145728F-4A33-489F-BE46-47F89FA4B8AA}"/>
    <dgm:cxn modelId="{D217C185-04E1-4D3E-830C-CD3C445D3C5A}" type="presOf" srcId="{F8C687A6-7CAF-47D8-AE73-27E2877F57F8}" destId="{710F6BC6-E0F2-4F28-A946-8E0634047783}" srcOrd="0" destOrd="0" presId="urn:microsoft.com/office/officeart/2005/8/layout/hierarchy3"/>
    <dgm:cxn modelId="{BEE721B2-4C67-49C0-80AF-D1DC3F5846A6}" type="presOf" srcId="{41237FD8-EAF2-4621-9E20-34784AE41C70}" destId="{344C60AA-F408-413B-B66F-A92BC2C401D7}" srcOrd="0" destOrd="0" presId="urn:microsoft.com/office/officeart/2005/8/layout/hierarchy3"/>
    <dgm:cxn modelId="{639599E7-3D7D-4473-90FB-045DAA86C50B}" type="presOf" srcId="{2E748696-CFA9-4AC4-A556-8F4A9A2F910E}" destId="{76576EC1-F668-4560-A94A-FC36B67F77D0}" srcOrd="0" destOrd="0" presId="urn:microsoft.com/office/officeart/2005/8/layout/hierarchy3"/>
    <dgm:cxn modelId="{329A33CE-78AB-4749-ABE4-AD3C01F331A1}" type="presOf" srcId="{34C0FA89-E7AE-47CA-8B89-703789C4FA0E}" destId="{D9937774-C64C-48E7-A015-E13EBA23A311}" srcOrd="0" destOrd="0" presId="urn:microsoft.com/office/officeart/2005/8/layout/hierarchy3"/>
    <dgm:cxn modelId="{381F2CB8-F12C-4A85-9674-217B1960B6F3}" srcId="{092BD243-EA0B-45C5-9759-7E529B045FD1}" destId="{41237FD8-EAF2-4621-9E20-34784AE41C70}" srcOrd="0" destOrd="0" parTransId="{D93AF1C0-85EC-4779-AC32-8F2561D32259}" sibTransId="{660D9D6C-C2F1-410E-8B9A-69BEE22BB1F5}"/>
    <dgm:cxn modelId="{64447BAE-298B-482D-B8C9-9B543A6190A6}" type="presOf" srcId="{092BD243-EA0B-45C5-9759-7E529B045FD1}" destId="{616BA01D-A938-4198-B235-10C2B90C31E5}" srcOrd="0" destOrd="0" presId="urn:microsoft.com/office/officeart/2005/8/layout/hierarchy3"/>
    <dgm:cxn modelId="{2D6BA4F2-EAA8-4DFC-A940-1018C36D8F07}" type="presOf" srcId="{7BF68F7E-C387-4DAF-A54C-ECD373F95A88}" destId="{AF150125-7FC0-4977-96CA-E5F9E875ACE3}" srcOrd="0" destOrd="0" presId="urn:microsoft.com/office/officeart/2005/8/layout/hierarchy3"/>
    <dgm:cxn modelId="{F7135FB8-A65C-493C-B9F6-1BD483699E71}" type="presOf" srcId="{B2F61936-4A2A-4176-9E6E-927FBCF062D8}" destId="{CCAD0A35-3662-4D49-AC3F-A3CA3556A63A}" srcOrd="0" destOrd="0" presId="urn:microsoft.com/office/officeart/2005/8/layout/hierarchy3"/>
    <dgm:cxn modelId="{F352D66C-DEDD-44C3-B7B7-66BBD525AF97}" srcId="{41237FD8-EAF2-4621-9E20-34784AE41C70}" destId="{34C0FA89-E7AE-47CA-8B89-703789C4FA0E}" srcOrd="2" destOrd="0" parTransId="{F8C687A6-7CAF-47D8-AE73-27E2877F57F8}" sibTransId="{CE92ECCF-BB2A-4EBB-A714-18EF623313A9}"/>
    <dgm:cxn modelId="{1A365E95-10FF-4010-B604-230720448A4E}" type="presParOf" srcId="{616BA01D-A938-4198-B235-10C2B90C31E5}" destId="{D5F763AA-CB3B-4CEF-A520-BFF6AA8D11B8}" srcOrd="0" destOrd="0" presId="urn:microsoft.com/office/officeart/2005/8/layout/hierarchy3"/>
    <dgm:cxn modelId="{3269FC89-835D-4039-ABEF-06C0ACFEE084}" type="presParOf" srcId="{D5F763AA-CB3B-4CEF-A520-BFF6AA8D11B8}" destId="{CF9A77B3-5E1A-4C80-BA89-25CB7131CCD5}" srcOrd="0" destOrd="0" presId="urn:microsoft.com/office/officeart/2005/8/layout/hierarchy3"/>
    <dgm:cxn modelId="{8F73E2C4-4AC2-4A62-B401-5A6BC2A6CCA0}" type="presParOf" srcId="{CF9A77B3-5E1A-4C80-BA89-25CB7131CCD5}" destId="{344C60AA-F408-413B-B66F-A92BC2C401D7}" srcOrd="0" destOrd="0" presId="urn:microsoft.com/office/officeart/2005/8/layout/hierarchy3"/>
    <dgm:cxn modelId="{BAE7E8B2-91F8-40D4-A499-4FD181A76DF9}" type="presParOf" srcId="{CF9A77B3-5E1A-4C80-BA89-25CB7131CCD5}" destId="{714DB2F2-0635-4E14-A819-DF2D789994A5}" srcOrd="1" destOrd="0" presId="urn:microsoft.com/office/officeart/2005/8/layout/hierarchy3"/>
    <dgm:cxn modelId="{B7CFD453-B81C-4388-BAC4-703D93CACBB2}" type="presParOf" srcId="{D5F763AA-CB3B-4CEF-A520-BFF6AA8D11B8}" destId="{A3C14083-6B0A-44BC-B3A0-9476A3FF6B1D}" srcOrd="1" destOrd="0" presId="urn:microsoft.com/office/officeart/2005/8/layout/hierarchy3"/>
    <dgm:cxn modelId="{54410DFC-0298-425B-9259-23E28174494E}" type="presParOf" srcId="{A3C14083-6B0A-44BC-B3A0-9476A3FF6B1D}" destId="{CCAD0A35-3662-4D49-AC3F-A3CA3556A63A}" srcOrd="0" destOrd="0" presId="urn:microsoft.com/office/officeart/2005/8/layout/hierarchy3"/>
    <dgm:cxn modelId="{E00DB363-74C9-4868-8220-59D1202F859B}" type="presParOf" srcId="{A3C14083-6B0A-44BC-B3A0-9476A3FF6B1D}" destId="{2909FAED-8C04-4B94-BB8D-0E6073DF83C1}" srcOrd="1" destOrd="0" presId="urn:microsoft.com/office/officeart/2005/8/layout/hierarchy3"/>
    <dgm:cxn modelId="{B1F72773-FC9B-46A7-AEC5-62C60D58E1BD}" type="presParOf" srcId="{A3C14083-6B0A-44BC-B3A0-9476A3FF6B1D}" destId="{AF150125-7FC0-4977-96CA-E5F9E875ACE3}" srcOrd="2" destOrd="0" presId="urn:microsoft.com/office/officeart/2005/8/layout/hierarchy3"/>
    <dgm:cxn modelId="{EEAE5328-9FC8-44C3-962B-F11C65685D86}" type="presParOf" srcId="{A3C14083-6B0A-44BC-B3A0-9476A3FF6B1D}" destId="{76576EC1-F668-4560-A94A-FC36B67F77D0}" srcOrd="3" destOrd="0" presId="urn:microsoft.com/office/officeart/2005/8/layout/hierarchy3"/>
    <dgm:cxn modelId="{763337CD-BC9F-49A5-82C6-D559A3CEB135}" type="presParOf" srcId="{A3C14083-6B0A-44BC-B3A0-9476A3FF6B1D}" destId="{710F6BC6-E0F2-4F28-A946-8E0634047783}" srcOrd="4" destOrd="0" presId="urn:microsoft.com/office/officeart/2005/8/layout/hierarchy3"/>
    <dgm:cxn modelId="{BDF1F540-7846-48BC-9550-5461E920F0EB}" type="presParOf" srcId="{A3C14083-6B0A-44BC-B3A0-9476A3FF6B1D}" destId="{D9937774-C64C-48E7-A015-E13EBA23A31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DE165A-BE79-457E-A0BB-1E057D24DAB4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17384FCB-35C4-4CB0-A9C4-FAD8F53E6781}">
      <dgm:prSet phldrT="[Текст]" custT="1"/>
      <dgm:spPr>
        <a:xfrm>
          <a:off x="0" y="0"/>
          <a:ext cx="5532119" cy="960120"/>
        </a:xfrm>
        <a:solidFill>
          <a:srgbClr val="4F81BD">
            <a:shade val="8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ru-RU" sz="1600" b="1" dirty="0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Преимущества </a:t>
          </a:r>
          <a:r>
            <a:rPr lang="ru-RU" sz="1600" b="1" dirty="0" smtClean="0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«Горизонтального мониторинга» </a:t>
          </a:r>
          <a:endParaRPr lang="ru-RU" sz="1600" b="1" dirty="0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84AEBC03-DFFB-4DFD-BA18-72D020198A1D}" type="parTrans" cxnId="{8356989A-7C3B-4BB3-8DB9-5DC2FB6F4E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83A55A7-41F6-4918-8DE2-5F481D72C5ED}" type="sibTrans" cxnId="{8356989A-7C3B-4BB3-8DB9-5DC2FB6F4E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1F5D7CD-8CCA-4A52-BF3B-DAEDADEC99AB}">
      <dgm:prSet phldrT="[Текст]" custT="1"/>
      <dgm:spPr>
        <a:xfrm>
          <a:off x="2485" y="960120"/>
          <a:ext cx="917067" cy="201625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ru-RU" sz="1400" u="non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прогнозируе-мость</a:t>
          </a:r>
          <a:r>
            <a:rPr lang="ru-RU" sz="14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 отношений с </a:t>
          </a:r>
          <a:r>
            <a:rPr lang="ru-RU" sz="1400" u="non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налогопла-тельщиком</a:t>
          </a:r>
          <a:r>
            <a:rPr lang="ru-RU" sz="14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 в части уплаты налогов </a:t>
          </a:r>
          <a:endParaRPr lang="ru-RU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E928E332-E4C8-4A56-9265-37242DACEB7F}" type="parTrans" cxnId="{A4C33B46-9E1F-4179-8DB6-67C64306D80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E5C04FE-99D9-4963-B15D-A2781CF26164}" type="sibTrans" cxnId="{A4C33B46-9E1F-4179-8DB6-67C64306D80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EB6764E-3045-486D-8F21-3499705A36C4}">
      <dgm:prSet phldrT="[Текст]" custT="1"/>
      <dgm:spPr>
        <a:xfrm>
          <a:off x="919553" y="960120"/>
          <a:ext cx="917067" cy="201625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ru-RU" sz="14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снижение налоговых и таможенных рисков </a:t>
          </a:r>
          <a:endParaRPr lang="ru-RU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BBADB251-0EC4-4F6A-9A2F-B3500C1FFDB0}" type="parTrans" cxnId="{770E47EB-430B-43AE-9F97-1A437E0A95B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682DE46-DB95-4CBE-8A2B-4D3AB78301D8}" type="sibTrans" cxnId="{770E47EB-430B-43AE-9F97-1A437E0A95B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4144ACD-2901-4A5F-A168-20C19755C8BC}">
      <dgm:prSet custT="1"/>
      <dgm:spPr>
        <a:xfrm>
          <a:off x="3670756" y="960120"/>
          <a:ext cx="1013451" cy="201625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возможность признания аудиторских заключений компании</a:t>
          </a:r>
        </a:p>
      </dgm:t>
    </dgm:pt>
    <dgm:pt modelId="{A8A27A0B-5B71-439F-9441-0AD77C6D0328}" type="parTrans" cxnId="{5BAFE8B3-F586-4AF9-AB83-9DCD658365E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FB7A0F9-2BFF-4720-AF9B-F6A98A98E0B6}" type="sibTrans" cxnId="{5BAFE8B3-F586-4AF9-AB83-9DCD658365E2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1CC6EE4-4BA8-44ED-828D-FDB1D9673699}">
      <dgm:prSet custT="1"/>
      <dgm:spPr>
        <a:xfrm>
          <a:off x="1836621" y="960120"/>
          <a:ext cx="917067" cy="201625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ru-RU" sz="14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четкая налоговая определенность </a:t>
          </a:r>
        </a:p>
      </dgm:t>
    </dgm:pt>
    <dgm:pt modelId="{61C0BF41-63F4-4D63-BE7E-C90DE781617A}" type="parTrans" cxnId="{D4C98E13-A892-445F-85EC-B5ABFDAE8F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F73F851-C74A-4318-924A-2C40EF9CAC9D}" type="sibTrans" cxnId="{D4C98E13-A892-445F-85EC-B5ABFDAE8F2D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B71E0DD-7BDC-4038-9A60-0028B3411BB9}">
      <dgm:prSet custT="1"/>
      <dgm:spPr>
        <a:xfrm>
          <a:off x="2753688" y="960120"/>
          <a:ext cx="917067" cy="201625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ru-RU" sz="14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сокращение налоговых проверок </a:t>
          </a:r>
        </a:p>
      </dgm:t>
    </dgm:pt>
    <dgm:pt modelId="{74626DD6-BBF2-43C0-A9A1-626992927ABA}" type="parTrans" cxnId="{FD333723-5990-436E-9958-85329891207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2AA2EBE-0302-4385-B4C4-96782E37DD64}" type="sibTrans" cxnId="{FD333723-5990-436E-9958-85329891207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6353E03-2F47-4BCD-908C-70C98C38E74A}">
      <dgm:prSet custT="1"/>
      <dgm:spPr>
        <a:xfrm>
          <a:off x="4684208" y="960120"/>
          <a:ext cx="845426" cy="2016252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ru-RU" sz="1400" u="non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правильное исполнение налоговых и таможенных </a:t>
          </a:r>
          <a:r>
            <a:rPr lang="ru-RU" sz="1400" u="none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обязательств </a:t>
          </a:r>
          <a:endParaRPr lang="ru-RU" sz="1400" u="non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2958E161-2C17-49F3-BD32-26E85583F27E}" type="parTrans" cxnId="{E4251BF6-536B-4EC6-A82D-CE0C324C20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91FC334-6438-4448-8E46-24FB57A5254F}" type="sibTrans" cxnId="{E4251BF6-536B-4EC6-A82D-CE0C324C20EA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F8E9020-A720-4BED-9E1C-C9010BDE58AE}" type="pres">
      <dgm:prSet presAssocID="{A8DE165A-BE79-457E-A0BB-1E057D24DAB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E79412-E92E-4A45-A811-7C642DDCC268}" type="pres">
      <dgm:prSet presAssocID="{17384FCB-35C4-4CB0-A9C4-FAD8F53E6781}" presName="roof" presStyleLbl="dkBgShp" presStyleIdx="0" presStyleCnt="2"/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48C2B3A-248F-4FC0-823F-7AC655A2E39A}" type="pres">
      <dgm:prSet presAssocID="{17384FCB-35C4-4CB0-A9C4-FAD8F53E6781}" presName="pillars" presStyleCnt="0"/>
      <dgm:spPr/>
    </dgm:pt>
    <dgm:pt modelId="{54A4E09A-628F-4606-B835-2533055D7BE8}" type="pres">
      <dgm:prSet presAssocID="{17384FCB-35C4-4CB0-A9C4-FAD8F53E6781}" presName="pillar1" presStyleLbl="node1" presStyleIdx="0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E1A21166-0FEA-4879-BB85-19519B7729AE}" type="pres">
      <dgm:prSet presAssocID="{4EB6764E-3045-486D-8F21-3499705A36C4}" presName="pillarX" presStyleLbl="node1" presStyleIdx="1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62DDBB9-76D1-48A0-B3F6-05AB1B814FAC}" type="pres">
      <dgm:prSet presAssocID="{41CC6EE4-4BA8-44ED-828D-FDB1D9673699}" presName="pillarX" presStyleLbl="node1" presStyleIdx="2" presStyleCnt="6" custScaleX="10929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EE47D863-237B-44A5-B023-D2C96CB2D1D6}" type="pres">
      <dgm:prSet presAssocID="{4B71E0DD-7BDC-4038-9A60-0028B3411BB9}" presName="pillarX" presStyleLbl="node1" presStyleIdx="3" presStyleCnt="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0A96D98-F559-4F8F-A404-A9CD5576A698}" type="pres">
      <dgm:prSet presAssocID="{84144ACD-2901-4A5F-A168-20C19755C8BC}" presName="pillarX" presStyleLbl="node1" presStyleIdx="4" presStyleCnt="6" custScaleX="11051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2327BCD9-4C99-4683-A8EB-032C09AD39AD}" type="pres">
      <dgm:prSet presAssocID="{A6353E03-2F47-4BCD-908C-70C98C38E74A}" presName="pillarX" presStyleLbl="node1" presStyleIdx="5" presStyleCnt="6" custScaleX="9218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40DACBD-8CCF-45D3-8C3D-B00695653619}" type="pres">
      <dgm:prSet presAssocID="{17384FCB-35C4-4CB0-A9C4-FAD8F53E6781}" presName="base" presStyleLbl="dkBgShp" presStyleIdx="1" presStyleCnt="2"/>
      <dgm:spPr>
        <a:xfrm>
          <a:off x="0" y="2976372"/>
          <a:ext cx="5532119" cy="224028"/>
        </a:xfrm>
        <a:prstGeom prst="rect">
          <a:avLst/>
        </a:prstGeom>
        <a:solidFill>
          <a:srgbClr val="4F81BD">
            <a:shade val="8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</dgm:ptLst>
  <dgm:cxnLst>
    <dgm:cxn modelId="{D4C98E13-A892-445F-85EC-B5ABFDAE8F2D}" srcId="{17384FCB-35C4-4CB0-A9C4-FAD8F53E6781}" destId="{41CC6EE4-4BA8-44ED-828D-FDB1D9673699}" srcOrd="2" destOrd="0" parTransId="{61C0BF41-63F4-4D63-BE7E-C90DE781617A}" sibTransId="{9F73F851-C74A-4318-924A-2C40EF9CAC9D}"/>
    <dgm:cxn modelId="{5ACE21E4-E4EA-443F-993D-C207A25ADB87}" type="presOf" srcId="{17384FCB-35C4-4CB0-A9C4-FAD8F53E6781}" destId="{DCE79412-E92E-4A45-A811-7C642DDCC268}" srcOrd="0" destOrd="0" presId="urn:microsoft.com/office/officeart/2005/8/layout/hList3"/>
    <dgm:cxn modelId="{E348F814-FD91-4E0D-AC21-4E9002FEA816}" type="presOf" srcId="{4EB6764E-3045-486D-8F21-3499705A36C4}" destId="{E1A21166-0FEA-4879-BB85-19519B7729AE}" srcOrd="0" destOrd="0" presId="urn:microsoft.com/office/officeart/2005/8/layout/hList3"/>
    <dgm:cxn modelId="{5A58D0C4-B60A-4A4C-98CC-2DF06D948AC7}" type="presOf" srcId="{4B71E0DD-7BDC-4038-9A60-0028B3411BB9}" destId="{EE47D863-237B-44A5-B023-D2C96CB2D1D6}" srcOrd="0" destOrd="0" presId="urn:microsoft.com/office/officeart/2005/8/layout/hList3"/>
    <dgm:cxn modelId="{BC87EB60-7034-4DA6-B2A4-8C8CEE98188A}" type="presOf" srcId="{41CC6EE4-4BA8-44ED-828D-FDB1D9673699}" destId="{162DDBB9-76D1-48A0-B3F6-05AB1B814FAC}" srcOrd="0" destOrd="0" presId="urn:microsoft.com/office/officeart/2005/8/layout/hList3"/>
    <dgm:cxn modelId="{5BAFE8B3-F586-4AF9-AB83-9DCD658365E2}" srcId="{17384FCB-35C4-4CB0-A9C4-FAD8F53E6781}" destId="{84144ACD-2901-4A5F-A168-20C19755C8BC}" srcOrd="4" destOrd="0" parTransId="{A8A27A0B-5B71-439F-9441-0AD77C6D0328}" sibTransId="{BFB7A0F9-2BFF-4720-AF9B-F6A98A98E0B6}"/>
    <dgm:cxn modelId="{5845C545-6567-482D-9AD6-3505C3A047C0}" type="presOf" srcId="{A8DE165A-BE79-457E-A0BB-1E057D24DAB4}" destId="{DF8E9020-A720-4BED-9E1C-C9010BDE58AE}" srcOrd="0" destOrd="0" presId="urn:microsoft.com/office/officeart/2005/8/layout/hList3"/>
    <dgm:cxn modelId="{FD333723-5990-436E-9958-85329891207B}" srcId="{17384FCB-35C4-4CB0-A9C4-FAD8F53E6781}" destId="{4B71E0DD-7BDC-4038-9A60-0028B3411BB9}" srcOrd="3" destOrd="0" parTransId="{74626DD6-BBF2-43C0-A9A1-626992927ABA}" sibTransId="{32AA2EBE-0302-4385-B4C4-96782E37DD64}"/>
    <dgm:cxn modelId="{770E47EB-430B-43AE-9F97-1A437E0A95BA}" srcId="{17384FCB-35C4-4CB0-A9C4-FAD8F53E6781}" destId="{4EB6764E-3045-486D-8F21-3499705A36C4}" srcOrd="1" destOrd="0" parTransId="{BBADB251-0EC4-4F6A-9A2F-B3500C1FFDB0}" sibTransId="{A682DE46-DB95-4CBE-8A2B-4D3AB78301D8}"/>
    <dgm:cxn modelId="{C0FC9548-2DC2-491D-90B1-CC3D9B782D13}" type="presOf" srcId="{A6353E03-2F47-4BCD-908C-70C98C38E74A}" destId="{2327BCD9-4C99-4683-A8EB-032C09AD39AD}" srcOrd="0" destOrd="0" presId="urn:microsoft.com/office/officeart/2005/8/layout/hList3"/>
    <dgm:cxn modelId="{A4C33B46-9E1F-4179-8DB6-67C64306D801}" srcId="{17384FCB-35C4-4CB0-A9C4-FAD8F53E6781}" destId="{51F5D7CD-8CCA-4A52-BF3B-DAEDADEC99AB}" srcOrd="0" destOrd="0" parTransId="{E928E332-E4C8-4A56-9265-37242DACEB7F}" sibTransId="{FE5C04FE-99D9-4963-B15D-A2781CF26164}"/>
    <dgm:cxn modelId="{8356989A-7C3B-4BB3-8DB9-5DC2FB6F4EA5}" srcId="{A8DE165A-BE79-457E-A0BB-1E057D24DAB4}" destId="{17384FCB-35C4-4CB0-A9C4-FAD8F53E6781}" srcOrd="0" destOrd="0" parTransId="{84AEBC03-DFFB-4DFD-BA18-72D020198A1D}" sibTransId="{783A55A7-41F6-4918-8DE2-5F481D72C5ED}"/>
    <dgm:cxn modelId="{D3E9F62C-46A7-43C4-8DE6-A583FC218996}" type="presOf" srcId="{84144ACD-2901-4A5F-A168-20C19755C8BC}" destId="{D0A96D98-F559-4F8F-A404-A9CD5576A698}" srcOrd="0" destOrd="0" presId="urn:microsoft.com/office/officeart/2005/8/layout/hList3"/>
    <dgm:cxn modelId="{E4251BF6-536B-4EC6-A82D-CE0C324C20EA}" srcId="{17384FCB-35C4-4CB0-A9C4-FAD8F53E6781}" destId="{A6353E03-2F47-4BCD-908C-70C98C38E74A}" srcOrd="5" destOrd="0" parTransId="{2958E161-2C17-49F3-BD32-26E85583F27E}" sibTransId="{691FC334-6438-4448-8E46-24FB57A5254F}"/>
    <dgm:cxn modelId="{8C85904A-4BEF-454F-8878-5F7AB13464D5}" type="presOf" srcId="{51F5D7CD-8CCA-4A52-BF3B-DAEDADEC99AB}" destId="{54A4E09A-628F-4606-B835-2533055D7BE8}" srcOrd="0" destOrd="0" presId="urn:microsoft.com/office/officeart/2005/8/layout/hList3"/>
    <dgm:cxn modelId="{71F6FBDB-31A5-477C-8A1F-5F09BF68C981}" type="presParOf" srcId="{DF8E9020-A720-4BED-9E1C-C9010BDE58AE}" destId="{DCE79412-E92E-4A45-A811-7C642DDCC268}" srcOrd="0" destOrd="0" presId="urn:microsoft.com/office/officeart/2005/8/layout/hList3"/>
    <dgm:cxn modelId="{19A011DA-7711-44F4-BA45-5139E48B90DC}" type="presParOf" srcId="{DF8E9020-A720-4BED-9E1C-C9010BDE58AE}" destId="{348C2B3A-248F-4FC0-823F-7AC655A2E39A}" srcOrd="1" destOrd="0" presId="urn:microsoft.com/office/officeart/2005/8/layout/hList3"/>
    <dgm:cxn modelId="{BF64A49B-E482-4CE0-994C-B6CDC156939C}" type="presParOf" srcId="{348C2B3A-248F-4FC0-823F-7AC655A2E39A}" destId="{54A4E09A-628F-4606-B835-2533055D7BE8}" srcOrd="0" destOrd="0" presId="urn:microsoft.com/office/officeart/2005/8/layout/hList3"/>
    <dgm:cxn modelId="{49A37450-C643-46DE-9754-868B0FB2D998}" type="presParOf" srcId="{348C2B3A-248F-4FC0-823F-7AC655A2E39A}" destId="{E1A21166-0FEA-4879-BB85-19519B7729AE}" srcOrd="1" destOrd="0" presId="urn:microsoft.com/office/officeart/2005/8/layout/hList3"/>
    <dgm:cxn modelId="{368C35E4-5977-45A1-BC7C-80C66584529A}" type="presParOf" srcId="{348C2B3A-248F-4FC0-823F-7AC655A2E39A}" destId="{162DDBB9-76D1-48A0-B3F6-05AB1B814FAC}" srcOrd="2" destOrd="0" presId="urn:microsoft.com/office/officeart/2005/8/layout/hList3"/>
    <dgm:cxn modelId="{821B22D3-161A-4129-98D0-2BD1268B46C8}" type="presParOf" srcId="{348C2B3A-248F-4FC0-823F-7AC655A2E39A}" destId="{EE47D863-237B-44A5-B023-D2C96CB2D1D6}" srcOrd="3" destOrd="0" presId="urn:microsoft.com/office/officeart/2005/8/layout/hList3"/>
    <dgm:cxn modelId="{D55839F3-4F25-4D6C-8F1F-F674C163601E}" type="presParOf" srcId="{348C2B3A-248F-4FC0-823F-7AC655A2E39A}" destId="{D0A96D98-F559-4F8F-A404-A9CD5576A698}" srcOrd="4" destOrd="0" presId="urn:microsoft.com/office/officeart/2005/8/layout/hList3"/>
    <dgm:cxn modelId="{2683EF88-5818-4601-8D8B-B03DD788C2AF}" type="presParOf" srcId="{348C2B3A-248F-4FC0-823F-7AC655A2E39A}" destId="{2327BCD9-4C99-4683-A8EB-032C09AD39AD}" srcOrd="5" destOrd="0" presId="urn:microsoft.com/office/officeart/2005/8/layout/hList3"/>
    <dgm:cxn modelId="{A523F81E-26BB-40DF-BA25-0042DF8BE712}" type="presParOf" srcId="{DF8E9020-A720-4BED-9E1C-C9010BDE58AE}" destId="{840DACBD-8CCF-45D3-8C3D-B0069565361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95B0C1-FF87-49E0-B85D-D9752C9793E9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295E0F7-D350-4D41-AD5A-630268FF9D21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Мониторинг движения товаров</a:t>
          </a:r>
          <a:endParaRPr lang="ru-RU" sz="1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18017686-2597-4BA4-86D5-7F8EF2EBF21A}" type="parTrans" cxnId="{8E42715E-B935-442B-AA54-5E038A648A75}">
      <dgm:prSet/>
      <dgm:spPr/>
      <dgm:t>
        <a:bodyPr/>
        <a:lstStyle/>
        <a:p>
          <a:endParaRPr lang="ru-RU"/>
        </a:p>
      </dgm:t>
    </dgm:pt>
    <dgm:pt modelId="{ED71B978-9567-401C-A97E-0447D37E95E1}" type="sibTrans" cxnId="{8E42715E-B935-442B-AA54-5E038A648A75}">
      <dgm:prSet/>
      <dgm:spPr/>
      <dgm:t>
        <a:bodyPr/>
        <a:lstStyle/>
        <a:p>
          <a:endParaRPr lang="ru-RU"/>
        </a:p>
      </dgm:t>
    </dgm:pt>
    <dgm:pt modelId="{D992F6A2-1759-4645-924A-99E4E6E03688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Единый электронный кошелек налогоплательщика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4C7C7F62-C5D6-4843-B017-A007F170C10C}" type="parTrans" cxnId="{D9308284-58EC-4BA8-83D5-B3BA6BB110FA}">
      <dgm:prSet/>
      <dgm:spPr/>
      <dgm:t>
        <a:bodyPr/>
        <a:lstStyle/>
        <a:p>
          <a:endParaRPr lang="ru-RU"/>
        </a:p>
      </dgm:t>
    </dgm:pt>
    <dgm:pt modelId="{A1560565-9DAF-4651-B0DF-46FA803B854D}" type="sibTrans" cxnId="{D9308284-58EC-4BA8-83D5-B3BA6BB110FA}">
      <dgm:prSet/>
      <dgm:spPr/>
      <dgm:t>
        <a:bodyPr/>
        <a:lstStyle/>
        <a:p>
          <a:endParaRPr lang="ru-RU"/>
        </a:p>
      </dgm:t>
    </dgm:pt>
    <dgm:pt modelId="{5E103F2D-1457-4271-A978-4196B6BF5F67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Возврат НДС</a:t>
          </a:r>
          <a:endParaRPr lang="ru-RU" sz="1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905C690B-BB39-4F3A-B182-01131CD7FB80}" type="parTrans" cxnId="{1F557D71-5805-4E64-99E0-E83F221B91AD}">
      <dgm:prSet/>
      <dgm:spPr/>
      <dgm:t>
        <a:bodyPr/>
        <a:lstStyle/>
        <a:p>
          <a:endParaRPr lang="ru-RU"/>
        </a:p>
      </dgm:t>
    </dgm:pt>
    <dgm:pt modelId="{6B6A5292-7AAA-480F-88BC-24C89581A857}" type="sibTrans" cxnId="{1F557D71-5805-4E64-99E0-E83F221B91AD}">
      <dgm:prSet/>
      <dgm:spPr/>
      <dgm:t>
        <a:bodyPr/>
        <a:lstStyle/>
        <a:p>
          <a:endParaRPr lang="ru-RU"/>
        </a:p>
      </dgm:t>
    </dgm:pt>
    <dgm:pt modelId="{ECE42A47-B8C6-4047-8BA1-364245350BE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СМС оповещения о налоговых задолженностях 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58C229BE-5C99-43D5-9184-C3FC3DC41120}" type="parTrans" cxnId="{0792A4EA-ED88-4955-99B3-C06DC1D39CBA}">
      <dgm:prSet/>
      <dgm:spPr/>
      <dgm:t>
        <a:bodyPr/>
        <a:lstStyle/>
        <a:p>
          <a:endParaRPr lang="ru-RU"/>
        </a:p>
      </dgm:t>
    </dgm:pt>
    <dgm:pt modelId="{92E07E74-84F0-4056-8AD2-D3E6218F955D}" type="sibTrans" cxnId="{0792A4EA-ED88-4955-99B3-C06DC1D39CBA}">
      <dgm:prSet/>
      <dgm:spPr/>
      <dgm:t>
        <a:bodyPr/>
        <a:lstStyle/>
        <a:p>
          <a:endParaRPr lang="ru-RU"/>
        </a:p>
      </dgm:t>
    </dgm:pt>
    <dgm:pt modelId="{372D6DA7-B484-447E-B811-29D7AFBCCBC2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Новая система таможенного администрирования</a:t>
          </a:r>
          <a:endParaRPr lang="ru-RU" sz="14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CB667F23-78F2-4BC4-985A-C31F8FC313E6}" type="parTrans" cxnId="{63C67B05-6E40-4EE0-A231-5C0F58546F52}">
      <dgm:prSet/>
      <dgm:spPr/>
      <dgm:t>
        <a:bodyPr/>
        <a:lstStyle/>
        <a:p>
          <a:endParaRPr lang="ru-RU"/>
        </a:p>
      </dgm:t>
    </dgm:pt>
    <dgm:pt modelId="{52A1392A-44DA-49B7-A1A2-E1824EE285CF}" type="sibTrans" cxnId="{63C67B05-6E40-4EE0-A231-5C0F58546F52}">
      <dgm:prSet/>
      <dgm:spPr/>
      <dgm:t>
        <a:bodyPr/>
        <a:lstStyle/>
        <a:p>
          <a:endParaRPr lang="ru-RU"/>
        </a:p>
      </dgm:t>
    </dgm:pt>
    <dgm:pt modelId="{287C5895-E17D-44C0-A9EC-0AC7475B96E4}">
      <dgm:prSet phldrT="[Текст]"/>
      <dgm:spPr/>
      <dgm:t>
        <a:bodyPr/>
        <a:lstStyle/>
        <a:p>
          <a:endParaRPr lang="ru-RU" dirty="0"/>
        </a:p>
      </dgm:t>
    </dgm:pt>
    <dgm:pt modelId="{464AF46C-A8A1-4E96-B9C3-6FD7DA413C85}" type="parTrans" cxnId="{128DEC39-4555-4BEA-93DA-8C94F8A42886}">
      <dgm:prSet/>
      <dgm:spPr/>
      <dgm:t>
        <a:bodyPr/>
        <a:lstStyle/>
        <a:p>
          <a:endParaRPr lang="ru-RU"/>
        </a:p>
      </dgm:t>
    </dgm:pt>
    <dgm:pt modelId="{51B705A4-431D-4FE9-AE0A-6014D010B959}" type="sibTrans" cxnId="{128DEC39-4555-4BEA-93DA-8C94F8A42886}">
      <dgm:prSet/>
      <dgm:spPr/>
      <dgm:t>
        <a:bodyPr/>
        <a:lstStyle/>
        <a:p>
          <a:endParaRPr lang="ru-RU"/>
        </a:p>
      </dgm:t>
    </dgm:pt>
    <dgm:pt modelId="{ED5B0B01-A81E-4D35-8874-BB5E608E212F}">
      <dgm:prSet phldrT="[Текст]"/>
      <dgm:spPr/>
      <dgm:t>
        <a:bodyPr/>
        <a:lstStyle/>
        <a:p>
          <a:endParaRPr lang="ru-RU" dirty="0"/>
        </a:p>
      </dgm:t>
    </dgm:pt>
    <dgm:pt modelId="{E76A45BC-E913-4FDD-8432-BD894A7155DD}" type="parTrans" cxnId="{E9429C32-ABA9-4971-BA6B-160ECB936E4E}">
      <dgm:prSet/>
      <dgm:spPr/>
      <dgm:t>
        <a:bodyPr/>
        <a:lstStyle/>
        <a:p>
          <a:endParaRPr lang="ru-RU"/>
        </a:p>
      </dgm:t>
    </dgm:pt>
    <dgm:pt modelId="{A537AB36-D0D8-4B18-90A6-10034AE8EAA4}" type="sibTrans" cxnId="{E9429C32-ABA9-4971-BA6B-160ECB936E4E}">
      <dgm:prSet/>
      <dgm:spPr/>
      <dgm:t>
        <a:bodyPr/>
        <a:lstStyle/>
        <a:p>
          <a:endParaRPr lang="ru-RU"/>
        </a:p>
      </dgm:t>
    </dgm:pt>
    <dgm:pt modelId="{EDE0E623-62D6-4FEA-AE10-B35C09791BEE}">
      <dgm:prSet custT="1"/>
      <dgm:spPr/>
      <dgm:t>
        <a:bodyPr/>
        <a:lstStyle/>
        <a:p>
          <a:r>
            <a:rPr lang="ru-RU" sz="17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Сквозной мониторинг</a:t>
          </a:r>
          <a:endParaRPr lang="ru-RU" sz="17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B781E95E-4CE8-4A35-A066-BB1502B537A5}" type="parTrans" cxnId="{76510C04-22A0-4C24-87B5-9F5CAE583782}">
      <dgm:prSet/>
      <dgm:spPr/>
      <dgm:t>
        <a:bodyPr/>
        <a:lstStyle/>
        <a:p>
          <a:endParaRPr lang="ru-RU"/>
        </a:p>
      </dgm:t>
    </dgm:pt>
    <dgm:pt modelId="{53B1E446-6467-415B-B523-1C83770BB21B}" type="sibTrans" cxnId="{76510C04-22A0-4C24-87B5-9F5CAE583782}">
      <dgm:prSet/>
      <dgm:spPr/>
      <dgm:t>
        <a:bodyPr/>
        <a:lstStyle/>
        <a:p>
          <a:endParaRPr lang="ru-RU"/>
        </a:p>
      </dgm:t>
    </dgm:pt>
    <dgm:pt modelId="{914731F9-F7ED-4700-818C-E3255EEDC20E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Развитие системы управления рисками</a:t>
          </a:r>
          <a:endParaRPr lang="ru-RU" sz="16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0A88214D-CA43-4739-8E09-078B2128FF57}" type="parTrans" cxnId="{F12A257E-6984-445F-9593-0327BF5E43D4}">
      <dgm:prSet/>
      <dgm:spPr/>
      <dgm:t>
        <a:bodyPr/>
        <a:lstStyle/>
        <a:p>
          <a:endParaRPr lang="ru-RU"/>
        </a:p>
      </dgm:t>
    </dgm:pt>
    <dgm:pt modelId="{B82A19AD-242C-456F-B92F-819E8C90F833}" type="sibTrans" cxnId="{F12A257E-6984-445F-9593-0327BF5E43D4}">
      <dgm:prSet/>
      <dgm:spPr/>
      <dgm:t>
        <a:bodyPr/>
        <a:lstStyle/>
        <a:p>
          <a:endParaRPr lang="ru-RU"/>
        </a:p>
      </dgm:t>
    </dgm:pt>
    <dgm:pt modelId="{282BC22D-9184-4E59-9029-3BCCD9ED6933}" type="pres">
      <dgm:prSet presAssocID="{E095B0C1-FF87-49E0-B85D-D9752C9793E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AEA4FD-6315-43FB-8E0A-F4A9AED068F4}" type="pres">
      <dgm:prSet presAssocID="{5295E0F7-D350-4D41-AD5A-630268FF9D21}" presName="centerShape" presStyleLbl="node0" presStyleIdx="0" presStyleCnt="1"/>
      <dgm:spPr/>
      <dgm:t>
        <a:bodyPr/>
        <a:lstStyle/>
        <a:p>
          <a:endParaRPr lang="ru-RU"/>
        </a:p>
      </dgm:t>
    </dgm:pt>
    <dgm:pt modelId="{B895E021-4E7A-4C6C-AEF9-E47D8614EF0D}" type="pres">
      <dgm:prSet presAssocID="{D992F6A2-1759-4645-924A-99E4E6E03688}" presName="node" presStyleLbl="node1" presStyleIdx="0" presStyleCnt="6" custScaleX="109699" custScaleY="1003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AEB6AD-06B6-41EA-8E8E-EF50F41990B4}" type="pres">
      <dgm:prSet presAssocID="{D992F6A2-1759-4645-924A-99E4E6E03688}" presName="dummy" presStyleCnt="0"/>
      <dgm:spPr/>
    </dgm:pt>
    <dgm:pt modelId="{482507F3-531A-4BD5-B271-33B1A25AA0D5}" type="pres">
      <dgm:prSet presAssocID="{A1560565-9DAF-4651-B0DF-46FA803B854D}" presName="sibTrans" presStyleLbl="sibTrans2D1" presStyleIdx="0" presStyleCnt="6"/>
      <dgm:spPr/>
      <dgm:t>
        <a:bodyPr/>
        <a:lstStyle/>
        <a:p>
          <a:endParaRPr lang="ru-RU"/>
        </a:p>
      </dgm:t>
    </dgm:pt>
    <dgm:pt modelId="{74D397B2-6FA8-4FA1-A4B1-EF8F6907B12D}" type="pres">
      <dgm:prSet presAssocID="{5E103F2D-1457-4271-A978-4196B6BF5F67}" presName="node" presStyleLbl="node1" presStyleIdx="1" presStyleCnt="6" custScaleX="137436" custScaleY="125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C2342-F96B-4609-A644-2DA53025D79B}" type="pres">
      <dgm:prSet presAssocID="{5E103F2D-1457-4271-A978-4196B6BF5F67}" presName="dummy" presStyleCnt="0"/>
      <dgm:spPr/>
    </dgm:pt>
    <dgm:pt modelId="{3EA71F2F-81B8-4C3F-A493-8209B92C5441}" type="pres">
      <dgm:prSet presAssocID="{6B6A5292-7AAA-480F-88BC-24C89581A857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FDA4AFC-E261-4834-A714-5BC4BE54B994}" type="pres">
      <dgm:prSet presAssocID="{ECE42A47-B8C6-4047-8BA1-364245350BEC}" presName="node" presStyleLbl="node1" presStyleIdx="2" presStyleCnt="6" custScaleX="126649" custScaleY="117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FB6F8-AA3E-452C-A89D-F5910A6AC14F}" type="pres">
      <dgm:prSet presAssocID="{ECE42A47-B8C6-4047-8BA1-364245350BEC}" presName="dummy" presStyleCnt="0"/>
      <dgm:spPr/>
    </dgm:pt>
    <dgm:pt modelId="{D4309BAE-2F40-4F2B-B38D-0073F6560992}" type="pres">
      <dgm:prSet presAssocID="{92E07E74-84F0-4056-8AD2-D3E6218F955D}" presName="sibTrans" presStyleLbl="sibTrans2D1" presStyleIdx="2" presStyleCnt="6"/>
      <dgm:spPr/>
      <dgm:t>
        <a:bodyPr/>
        <a:lstStyle/>
        <a:p>
          <a:endParaRPr lang="ru-RU"/>
        </a:p>
      </dgm:t>
    </dgm:pt>
    <dgm:pt modelId="{AC1C0649-7164-49F0-B974-9CC1D5BA8B23}" type="pres">
      <dgm:prSet presAssocID="{372D6DA7-B484-447E-B811-29D7AFBCCBC2}" presName="node" presStyleLbl="node1" presStyleIdx="3" presStyleCnt="6" custScaleX="127296" custScaleY="107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BF97B-3CA5-4DD3-8778-29ADED9C3367}" type="pres">
      <dgm:prSet presAssocID="{372D6DA7-B484-447E-B811-29D7AFBCCBC2}" presName="dummy" presStyleCnt="0"/>
      <dgm:spPr/>
    </dgm:pt>
    <dgm:pt modelId="{75E6745D-CA06-4807-A492-1207B00BAB81}" type="pres">
      <dgm:prSet presAssocID="{52A1392A-44DA-49B7-A1A2-E1824EE285CF}" presName="sibTrans" presStyleLbl="sibTrans2D1" presStyleIdx="3" presStyleCnt="6"/>
      <dgm:spPr/>
      <dgm:t>
        <a:bodyPr/>
        <a:lstStyle/>
        <a:p>
          <a:endParaRPr lang="ru-RU"/>
        </a:p>
      </dgm:t>
    </dgm:pt>
    <dgm:pt modelId="{C2FCACFF-6C7C-4A22-8B07-D3F7C1E140E6}" type="pres">
      <dgm:prSet presAssocID="{914731F9-F7ED-4700-818C-E3255EEDC20E}" presName="node" presStyleLbl="node1" presStyleIdx="4" presStyleCnt="6" custScaleX="137436" custScaleY="125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73DE83-ED53-4997-ACE0-744F7EE1ABB9}" type="pres">
      <dgm:prSet presAssocID="{914731F9-F7ED-4700-818C-E3255EEDC20E}" presName="dummy" presStyleCnt="0"/>
      <dgm:spPr/>
    </dgm:pt>
    <dgm:pt modelId="{4050521F-9FBF-4C53-8BD4-D70558E17815}" type="pres">
      <dgm:prSet presAssocID="{B82A19AD-242C-456F-B92F-819E8C90F833}" presName="sibTrans" presStyleLbl="sibTrans2D1" presStyleIdx="4" presStyleCnt="6"/>
      <dgm:spPr/>
    </dgm:pt>
    <dgm:pt modelId="{61850CE8-EE12-4F41-8F5A-2E7F65D838D7}" type="pres">
      <dgm:prSet presAssocID="{EDE0E623-62D6-4FEA-AE10-B35C09791BEE}" presName="node" presStyleLbl="node1" presStyleIdx="5" presStyleCnt="6" custScaleX="105145" custScaleY="104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95772-5CC7-45A6-94CB-43BFE82AD3F1}" type="pres">
      <dgm:prSet presAssocID="{EDE0E623-62D6-4FEA-AE10-B35C09791BEE}" presName="dummy" presStyleCnt="0"/>
      <dgm:spPr/>
    </dgm:pt>
    <dgm:pt modelId="{A29F2D9E-E5BE-46AF-BFA3-ECD9A68B7739}" type="pres">
      <dgm:prSet presAssocID="{53B1E446-6467-415B-B523-1C83770BB21B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5CD89BBB-8088-4DED-9F51-A48C2E3ADEEF}" type="presOf" srcId="{A1560565-9DAF-4651-B0DF-46FA803B854D}" destId="{482507F3-531A-4BD5-B271-33B1A25AA0D5}" srcOrd="0" destOrd="0" presId="urn:microsoft.com/office/officeart/2005/8/layout/radial6"/>
    <dgm:cxn modelId="{E9429C32-ABA9-4971-BA6B-160ECB936E4E}" srcId="{E095B0C1-FF87-49E0-B85D-D9752C9793E9}" destId="{ED5B0B01-A81E-4D35-8874-BB5E608E212F}" srcOrd="2" destOrd="0" parTransId="{E76A45BC-E913-4FDD-8432-BD894A7155DD}" sibTransId="{A537AB36-D0D8-4B18-90A6-10034AE8EAA4}"/>
    <dgm:cxn modelId="{AB13BE20-3E98-488A-9BD4-4D078968CE8B}" type="presOf" srcId="{914731F9-F7ED-4700-818C-E3255EEDC20E}" destId="{C2FCACFF-6C7C-4A22-8B07-D3F7C1E140E6}" srcOrd="0" destOrd="0" presId="urn:microsoft.com/office/officeart/2005/8/layout/radial6"/>
    <dgm:cxn modelId="{CC16405F-0C40-4A9D-9085-176BB96F4306}" type="presOf" srcId="{B82A19AD-242C-456F-B92F-819E8C90F833}" destId="{4050521F-9FBF-4C53-8BD4-D70558E17815}" srcOrd="0" destOrd="0" presId="urn:microsoft.com/office/officeart/2005/8/layout/radial6"/>
    <dgm:cxn modelId="{DB8F471B-9E16-477D-8A05-97ABC06B0ADB}" type="presOf" srcId="{53B1E446-6467-415B-B523-1C83770BB21B}" destId="{A29F2D9E-E5BE-46AF-BFA3-ECD9A68B7739}" srcOrd="0" destOrd="0" presId="urn:microsoft.com/office/officeart/2005/8/layout/radial6"/>
    <dgm:cxn modelId="{8E42715E-B935-442B-AA54-5E038A648A75}" srcId="{E095B0C1-FF87-49E0-B85D-D9752C9793E9}" destId="{5295E0F7-D350-4D41-AD5A-630268FF9D21}" srcOrd="0" destOrd="0" parTransId="{18017686-2597-4BA4-86D5-7F8EF2EBF21A}" sibTransId="{ED71B978-9567-401C-A97E-0447D37E95E1}"/>
    <dgm:cxn modelId="{33829B92-11CA-40E4-B906-5DBEAE81CFC4}" type="presOf" srcId="{EDE0E623-62D6-4FEA-AE10-B35C09791BEE}" destId="{61850CE8-EE12-4F41-8F5A-2E7F65D838D7}" srcOrd="0" destOrd="0" presId="urn:microsoft.com/office/officeart/2005/8/layout/radial6"/>
    <dgm:cxn modelId="{3DAD9B9D-DAEF-40BD-8009-ABD8DBF0A1CA}" type="presOf" srcId="{6B6A5292-7AAA-480F-88BC-24C89581A857}" destId="{3EA71F2F-81B8-4C3F-A493-8209B92C5441}" srcOrd="0" destOrd="0" presId="urn:microsoft.com/office/officeart/2005/8/layout/radial6"/>
    <dgm:cxn modelId="{5813EEE9-6A67-446C-81FE-EB47CA3768CE}" type="presOf" srcId="{92E07E74-84F0-4056-8AD2-D3E6218F955D}" destId="{D4309BAE-2F40-4F2B-B38D-0073F6560992}" srcOrd="0" destOrd="0" presId="urn:microsoft.com/office/officeart/2005/8/layout/radial6"/>
    <dgm:cxn modelId="{8C3C2898-77A8-4729-96FE-BF5AAB826B4B}" type="presOf" srcId="{5E103F2D-1457-4271-A978-4196B6BF5F67}" destId="{74D397B2-6FA8-4FA1-A4B1-EF8F6907B12D}" srcOrd="0" destOrd="0" presId="urn:microsoft.com/office/officeart/2005/8/layout/radial6"/>
    <dgm:cxn modelId="{348990A1-2972-4286-BE6B-24E3A7EECDEA}" type="presOf" srcId="{ECE42A47-B8C6-4047-8BA1-364245350BEC}" destId="{FFDA4AFC-E261-4834-A714-5BC4BE54B994}" srcOrd="0" destOrd="0" presId="urn:microsoft.com/office/officeart/2005/8/layout/radial6"/>
    <dgm:cxn modelId="{0792A4EA-ED88-4955-99B3-C06DC1D39CBA}" srcId="{5295E0F7-D350-4D41-AD5A-630268FF9D21}" destId="{ECE42A47-B8C6-4047-8BA1-364245350BEC}" srcOrd="2" destOrd="0" parTransId="{58C229BE-5C99-43D5-9184-C3FC3DC41120}" sibTransId="{92E07E74-84F0-4056-8AD2-D3E6218F955D}"/>
    <dgm:cxn modelId="{F12A257E-6984-445F-9593-0327BF5E43D4}" srcId="{5295E0F7-D350-4D41-AD5A-630268FF9D21}" destId="{914731F9-F7ED-4700-818C-E3255EEDC20E}" srcOrd="4" destOrd="0" parTransId="{0A88214D-CA43-4739-8E09-078B2128FF57}" sibTransId="{B82A19AD-242C-456F-B92F-819E8C90F833}"/>
    <dgm:cxn modelId="{2B21C229-0D31-4492-9242-6A45CC3C65D0}" type="presOf" srcId="{52A1392A-44DA-49B7-A1A2-E1824EE285CF}" destId="{75E6745D-CA06-4807-A492-1207B00BAB81}" srcOrd="0" destOrd="0" presId="urn:microsoft.com/office/officeart/2005/8/layout/radial6"/>
    <dgm:cxn modelId="{76510C04-22A0-4C24-87B5-9F5CAE583782}" srcId="{5295E0F7-D350-4D41-AD5A-630268FF9D21}" destId="{EDE0E623-62D6-4FEA-AE10-B35C09791BEE}" srcOrd="5" destOrd="0" parTransId="{B781E95E-4CE8-4A35-A066-BB1502B537A5}" sibTransId="{53B1E446-6467-415B-B523-1C83770BB21B}"/>
    <dgm:cxn modelId="{1F557D71-5805-4E64-99E0-E83F221B91AD}" srcId="{5295E0F7-D350-4D41-AD5A-630268FF9D21}" destId="{5E103F2D-1457-4271-A978-4196B6BF5F67}" srcOrd="1" destOrd="0" parTransId="{905C690B-BB39-4F3A-B182-01131CD7FB80}" sibTransId="{6B6A5292-7AAA-480F-88BC-24C89581A857}"/>
    <dgm:cxn modelId="{D9308284-58EC-4BA8-83D5-B3BA6BB110FA}" srcId="{5295E0F7-D350-4D41-AD5A-630268FF9D21}" destId="{D992F6A2-1759-4645-924A-99E4E6E03688}" srcOrd="0" destOrd="0" parTransId="{4C7C7F62-C5D6-4843-B017-A007F170C10C}" sibTransId="{A1560565-9DAF-4651-B0DF-46FA803B854D}"/>
    <dgm:cxn modelId="{63C67B05-6E40-4EE0-A231-5C0F58546F52}" srcId="{5295E0F7-D350-4D41-AD5A-630268FF9D21}" destId="{372D6DA7-B484-447E-B811-29D7AFBCCBC2}" srcOrd="3" destOrd="0" parTransId="{CB667F23-78F2-4BC4-985A-C31F8FC313E6}" sibTransId="{52A1392A-44DA-49B7-A1A2-E1824EE285CF}"/>
    <dgm:cxn modelId="{C56AA6F1-30A2-4B26-B380-32F3F80A4264}" type="presOf" srcId="{5295E0F7-D350-4D41-AD5A-630268FF9D21}" destId="{FAAEA4FD-6315-43FB-8E0A-F4A9AED068F4}" srcOrd="0" destOrd="0" presId="urn:microsoft.com/office/officeart/2005/8/layout/radial6"/>
    <dgm:cxn modelId="{FE154995-DC27-4786-9D88-9B05115EA418}" type="presOf" srcId="{D992F6A2-1759-4645-924A-99E4E6E03688}" destId="{B895E021-4E7A-4C6C-AEF9-E47D8614EF0D}" srcOrd="0" destOrd="0" presId="urn:microsoft.com/office/officeart/2005/8/layout/radial6"/>
    <dgm:cxn modelId="{128DEC39-4555-4BEA-93DA-8C94F8A42886}" srcId="{E095B0C1-FF87-49E0-B85D-D9752C9793E9}" destId="{287C5895-E17D-44C0-A9EC-0AC7475B96E4}" srcOrd="1" destOrd="0" parTransId="{464AF46C-A8A1-4E96-B9C3-6FD7DA413C85}" sibTransId="{51B705A4-431D-4FE9-AE0A-6014D010B959}"/>
    <dgm:cxn modelId="{1C8C225A-713D-4169-8D18-8F7EE4CC03CF}" type="presOf" srcId="{E095B0C1-FF87-49E0-B85D-D9752C9793E9}" destId="{282BC22D-9184-4E59-9029-3BCCD9ED6933}" srcOrd="0" destOrd="0" presId="urn:microsoft.com/office/officeart/2005/8/layout/radial6"/>
    <dgm:cxn modelId="{BAFB2A50-F7F0-4675-8E8F-AB040B4FE276}" type="presOf" srcId="{372D6DA7-B484-447E-B811-29D7AFBCCBC2}" destId="{AC1C0649-7164-49F0-B974-9CC1D5BA8B23}" srcOrd="0" destOrd="0" presId="urn:microsoft.com/office/officeart/2005/8/layout/radial6"/>
    <dgm:cxn modelId="{ED2304CB-7280-4A18-8BD6-4C5F7F37C57D}" type="presParOf" srcId="{282BC22D-9184-4E59-9029-3BCCD9ED6933}" destId="{FAAEA4FD-6315-43FB-8E0A-F4A9AED068F4}" srcOrd="0" destOrd="0" presId="urn:microsoft.com/office/officeart/2005/8/layout/radial6"/>
    <dgm:cxn modelId="{83B4D607-9FB7-4769-A1DC-039A07E0E3FD}" type="presParOf" srcId="{282BC22D-9184-4E59-9029-3BCCD9ED6933}" destId="{B895E021-4E7A-4C6C-AEF9-E47D8614EF0D}" srcOrd="1" destOrd="0" presId="urn:microsoft.com/office/officeart/2005/8/layout/radial6"/>
    <dgm:cxn modelId="{4C654441-CC1A-4ED0-9B26-01687ADEE888}" type="presParOf" srcId="{282BC22D-9184-4E59-9029-3BCCD9ED6933}" destId="{79AEB6AD-06B6-41EA-8E8E-EF50F41990B4}" srcOrd="2" destOrd="0" presId="urn:microsoft.com/office/officeart/2005/8/layout/radial6"/>
    <dgm:cxn modelId="{FEE9C6B5-E359-4D5B-A470-6E9A85C1FFCE}" type="presParOf" srcId="{282BC22D-9184-4E59-9029-3BCCD9ED6933}" destId="{482507F3-531A-4BD5-B271-33B1A25AA0D5}" srcOrd="3" destOrd="0" presId="urn:microsoft.com/office/officeart/2005/8/layout/radial6"/>
    <dgm:cxn modelId="{0D6C0CB4-1BD4-4D1C-96FB-87E1038FD9FE}" type="presParOf" srcId="{282BC22D-9184-4E59-9029-3BCCD9ED6933}" destId="{74D397B2-6FA8-4FA1-A4B1-EF8F6907B12D}" srcOrd="4" destOrd="0" presId="urn:microsoft.com/office/officeart/2005/8/layout/radial6"/>
    <dgm:cxn modelId="{9FC27128-2DB7-4B62-BD7E-86125ECA2F04}" type="presParOf" srcId="{282BC22D-9184-4E59-9029-3BCCD9ED6933}" destId="{801C2342-F96B-4609-A644-2DA53025D79B}" srcOrd="5" destOrd="0" presId="urn:microsoft.com/office/officeart/2005/8/layout/radial6"/>
    <dgm:cxn modelId="{499FB795-C8F5-4C3C-B376-DB645365C3BD}" type="presParOf" srcId="{282BC22D-9184-4E59-9029-3BCCD9ED6933}" destId="{3EA71F2F-81B8-4C3F-A493-8209B92C5441}" srcOrd="6" destOrd="0" presId="urn:microsoft.com/office/officeart/2005/8/layout/radial6"/>
    <dgm:cxn modelId="{44722E23-8A7A-40EB-A276-4F06DDB79478}" type="presParOf" srcId="{282BC22D-9184-4E59-9029-3BCCD9ED6933}" destId="{FFDA4AFC-E261-4834-A714-5BC4BE54B994}" srcOrd="7" destOrd="0" presId="urn:microsoft.com/office/officeart/2005/8/layout/radial6"/>
    <dgm:cxn modelId="{23DBBDD6-5992-4428-8C3D-B7733FEC3E73}" type="presParOf" srcId="{282BC22D-9184-4E59-9029-3BCCD9ED6933}" destId="{9E3FB6F8-AA3E-452C-A89D-F5910A6AC14F}" srcOrd="8" destOrd="0" presId="urn:microsoft.com/office/officeart/2005/8/layout/radial6"/>
    <dgm:cxn modelId="{1956DE7F-EB40-4893-9CE0-E9445DA31923}" type="presParOf" srcId="{282BC22D-9184-4E59-9029-3BCCD9ED6933}" destId="{D4309BAE-2F40-4F2B-B38D-0073F6560992}" srcOrd="9" destOrd="0" presId="urn:microsoft.com/office/officeart/2005/8/layout/radial6"/>
    <dgm:cxn modelId="{0F2FE7DB-53EF-407A-804D-AB038D7C2508}" type="presParOf" srcId="{282BC22D-9184-4E59-9029-3BCCD9ED6933}" destId="{AC1C0649-7164-49F0-B974-9CC1D5BA8B23}" srcOrd="10" destOrd="0" presId="urn:microsoft.com/office/officeart/2005/8/layout/radial6"/>
    <dgm:cxn modelId="{3C53DE18-5D2C-42E3-9254-40C1094D7496}" type="presParOf" srcId="{282BC22D-9184-4E59-9029-3BCCD9ED6933}" destId="{1ECBF97B-3CA5-4DD3-8778-29ADED9C3367}" srcOrd="11" destOrd="0" presId="urn:microsoft.com/office/officeart/2005/8/layout/radial6"/>
    <dgm:cxn modelId="{4A9BD285-3AC1-4725-9133-85E574EB3B3D}" type="presParOf" srcId="{282BC22D-9184-4E59-9029-3BCCD9ED6933}" destId="{75E6745D-CA06-4807-A492-1207B00BAB81}" srcOrd="12" destOrd="0" presId="urn:microsoft.com/office/officeart/2005/8/layout/radial6"/>
    <dgm:cxn modelId="{8CD2F848-1408-4D3D-9929-0F6381CEAC59}" type="presParOf" srcId="{282BC22D-9184-4E59-9029-3BCCD9ED6933}" destId="{C2FCACFF-6C7C-4A22-8B07-D3F7C1E140E6}" srcOrd="13" destOrd="0" presId="urn:microsoft.com/office/officeart/2005/8/layout/radial6"/>
    <dgm:cxn modelId="{9A9626D0-35FE-416F-AC37-9806A8D81F87}" type="presParOf" srcId="{282BC22D-9184-4E59-9029-3BCCD9ED6933}" destId="{5973DE83-ED53-4997-ACE0-744F7EE1ABB9}" srcOrd="14" destOrd="0" presId="urn:microsoft.com/office/officeart/2005/8/layout/radial6"/>
    <dgm:cxn modelId="{E7C0FA9D-84CC-4D76-A5BA-6A0650D8CFFF}" type="presParOf" srcId="{282BC22D-9184-4E59-9029-3BCCD9ED6933}" destId="{4050521F-9FBF-4C53-8BD4-D70558E17815}" srcOrd="15" destOrd="0" presId="urn:microsoft.com/office/officeart/2005/8/layout/radial6"/>
    <dgm:cxn modelId="{06E70D8D-0E93-4234-97DA-53009450B367}" type="presParOf" srcId="{282BC22D-9184-4E59-9029-3BCCD9ED6933}" destId="{61850CE8-EE12-4F41-8F5A-2E7F65D838D7}" srcOrd="16" destOrd="0" presId="urn:microsoft.com/office/officeart/2005/8/layout/radial6"/>
    <dgm:cxn modelId="{5161AD47-6532-482F-AAA6-5FF1A425E516}" type="presParOf" srcId="{282BC22D-9184-4E59-9029-3BCCD9ED6933}" destId="{1DD95772-5CC7-45A6-94CB-43BFE82AD3F1}" srcOrd="17" destOrd="0" presId="urn:microsoft.com/office/officeart/2005/8/layout/radial6"/>
    <dgm:cxn modelId="{F0C30E71-9018-497F-9DFC-AF62518B222F}" type="presParOf" srcId="{282BC22D-9184-4E59-9029-3BCCD9ED6933}" destId="{A29F2D9E-E5BE-46AF-BFA3-ECD9A68B7739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6E5827-020B-4EBD-AEA9-E81120C89829}">
      <dsp:nvSpPr>
        <dsp:cNvPr id="0" name=""/>
        <dsp:cNvSpPr/>
      </dsp:nvSpPr>
      <dsp:spPr>
        <a:xfrm>
          <a:off x="0" y="0"/>
          <a:ext cx="6946540" cy="220344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Налоговая система является обязательной составной частью финансовой системы любой страны, независимо от уровня экономического развития и индекса мировых рейтингов.</a:t>
          </a:r>
          <a:endParaRPr lang="ru-RU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4798181" cy="2203444"/>
      </dsp:txXfrm>
    </dsp:sp>
    <dsp:sp modelId="{17452C36-6BE8-4973-B13D-FB00895E50BC}">
      <dsp:nvSpPr>
        <dsp:cNvPr id="0" name=""/>
        <dsp:cNvSpPr/>
      </dsp:nvSpPr>
      <dsp:spPr>
        <a:xfrm>
          <a:off x="1224123" y="2693099"/>
          <a:ext cx="6946540" cy="220344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Цифровизация</a:t>
          </a:r>
          <a:r>
            <a:rPr lang="ru-RU" sz="1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экономических процессов – это шаг от постиндустриальной экономики к информационной. Это возможность повышения эффективности и конкурентоспособности национальной экономики. </a:t>
          </a:r>
          <a:endParaRPr lang="ru-RU" sz="1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4123" y="2693099"/>
        <a:ext cx="4288440" cy="2203444"/>
      </dsp:txXfrm>
    </dsp:sp>
    <dsp:sp modelId="{7B68925D-E297-4056-870C-61DE15C39E58}">
      <dsp:nvSpPr>
        <dsp:cNvPr id="0" name=""/>
        <dsp:cNvSpPr/>
      </dsp:nvSpPr>
      <dsp:spPr>
        <a:xfrm>
          <a:off x="5544621" y="1224137"/>
          <a:ext cx="1432239" cy="1432239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544621" y="1224137"/>
        <a:ext cx="1432239" cy="143223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9F2D9E-E5BE-46AF-BFA3-ECD9A68B7739}">
      <dsp:nvSpPr>
        <dsp:cNvPr id="0" name=""/>
        <dsp:cNvSpPr/>
      </dsp:nvSpPr>
      <dsp:spPr>
        <a:xfrm>
          <a:off x="2713652" y="529556"/>
          <a:ext cx="3654746" cy="3654746"/>
        </a:xfrm>
        <a:prstGeom prst="blockArc">
          <a:avLst>
            <a:gd name="adj1" fmla="val 12600000"/>
            <a:gd name="adj2" fmla="val 16200000"/>
            <a:gd name="adj3" fmla="val 4526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F8346C-6A47-455D-9F6F-25A5E59A96D3}">
      <dsp:nvSpPr>
        <dsp:cNvPr id="0" name=""/>
        <dsp:cNvSpPr/>
      </dsp:nvSpPr>
      <dsp:spPr>
        <a:xfrm>
          <a:off x="2713652" y="529556"/>
          <a:ext cx="3654746" cy="3654746"/>
        </a:xfrm>
        <a:prstGeom prst="blockArc">
          <a:avLst>
            <a:gd name="adj1" fmla="val 9000000"/>
            <a:gd name="adj2" fmla="val 12600000"/>
            <a:gd name="adj3" fmla="val 4526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6745D-CA06-4807-A492-1207B00BAB81}">
      <dsp:nvSpPr>
        <dsp:cNvPr id="0" name=""/>
        <dsp:cNvSpPr/>
      </dsp:nvSpPr>
      <dsp:spPr>
        <a:xfrm>
          <a:off x="2713652" y="529556"/>
          <a:ext cx="3654746" cy="3654746"/>
        </a:xfrm>
        <a:prstGeom prst="blockArc">
          <a:avLst>
            <a:gd name="adj1" fmla="val 5400000"/>
            <a:gd name="adj2" fmla="val 9000000"/>
            <a:gd name="adj3" fmla="val 4526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09BAE-2F40-4F2B-B38D-0073F6560992}">
      <dsp:nvSpPr>
        <dsp:cNvPr id="0" name=""/>
        <dsp:cNvSpPr/>
      </dsp:nvSpPr>
      <dsp:spPr>
        <a:xfrm>
          <a:off x="2713652" y="529556"/>
          <a:ext cx="3654746" cy="3654746"/>
        </a:xfrm>
        <a:prstGeom prst="blockArc">
          <a:avLst>
            <a:gd name="adj1" fmla="val 1800000"/>
            <a:gd name="adj2" fmla="val 5400000"/>
            <a:gd name="adj3" fmla="val 4526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71F2F-81B8-4C3F-A493-8209B92C5441}">
      <dsp:nvSpPr>
        <dsp:cNvPr id="0" name=""/>
        <dsp:cNvSpPr/>
      </dsp:nvSpPr>
      <dsp:spPr>
        <a:xfrm>
          <a:off x="2713652" y="529556"/>
          <a:ext cx="3654746" cy="3654746"/>
        </a:xfrm>
        <a:prstGeom prst="blockArc">
          <a:avLst>
            <a:gd name="adj1" fmla="val 19800000"/>
            <a:gd name="adj2" fmla="val 1800000"/>
            <a:gd name="adj3" fmla="val 4526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507F3-531A-4BD5-B271-33B1A25AA0D5}">
      <dsp:nvSpPr>
        <dsp:cNvPr id="0" name=""/>
        <dsp:cNvSpPr/>
      </dsp:nvSpPr>
      <dsp:spPr>
        <a:xfrm>
          <a:off x="2713652" y="529556"/>
          <a:ext cx="3654746" cy="3654746"/>
        </a:xfrm>
        <a:prstGeom prst="blockArc">
          <a:avLst>
            <a:gd name="adj1" fmla="val 16200000"/>
            <a:gd name="adj2" fmla="val 19800000"/>
            <a:gd name="adj3" fmla="val 452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EA4FD-6315-43FB-8E0A-F4A9AED068F4}">
      <dsp:nvSpPr>
        <dsp:cNvPr id="0" name=""/>
        <dsp:cNvSpPr/>
      </dsp:nvSpPr>
      <dsp:spPr>
        <a:xfrm>
          <a:off x="3635894" y="1527440"/>
          <a:ext cx="1810262" cy="1658977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Сквозной мониторинг</a:t>
          </a:r>
          <a:endParaRPr lang="ru-RU" sz="16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635894" y="1527440"/>
        <a:ext cx="1810262" cy="1658977"/>
      </dsp:txXfrm>
    </dsp:sp>
    <dsp:sp modelId="{B895E021-4E7A-4C6C-AEF9-E47D8614EF0D}">
      <dsp:nvSpPr>
        <dsp:cNvPr id="0" name=""/>
        <dsp:cNvSpPr/>
      </dsp:nvSpPr>
      <dsp:spPr>
        <a:xfrm>
          <a:off x="3779912" y="-35913"/>
          <a:ext cx="1522225" cy="1213636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1)ИС «Маркировка товаров»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779912" y="-35913"/>
        <a:ext cx="1522225" cy="1213636"/>
      </dsp:txXfrm>
    </dsp:sp>
    <dsp:sp modelId="{74D397B2-6FA8-4FA1-A4B1-EF8F6907B12D}">
      <dsp:nvSpPr>
        <dsp:cNvPr id="0" name=""/>
        <dsp:cNvSpPr/>
      </dsp:nvSpPr>
      <dsp:spPr>
        <a:xfrm>
          <a:off x="5298486" y="742930"/>
          <a:ext cx="1578563" cy="1441974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2)ИС «Электронные счета-фактуры»</a:t>
          </a:r>
          <a:endParaRPr lang="ru-RU" sz="13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5298486" y="742930"/>
        <a:ext cx="1578563" cy="1441974"/>
      </dsp:txXfrm>
    </dsp:sp>
    <dsp:sp modelId="{FFDA4AFC-E261-4834-A714-5BC4BE54B994}">
      <dsp:nvSpPr>
        <dsp:cNvPr id="0" name=""/>
        <dsp:cNvSpPr/>
      </dsp:nvSpPr>
      <dsp:spPr>
        <a:xfrm>
          <a:off x="5360434" y="2572462"/>
          <a:ext cx="1454666" cy="1354958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3)Модуль «Виртуальный склад»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5360434" y="2572462"/>
        <a:ext cx="1454666" cy="1354958"/>
      </dsp:txXfrm>
    </dsp:sp>
    <dsp:sp modelId="{AC1C0649-7164-49F0-B974-9CC1D5BA8B23}">
      <dsp:nvSpPr>
        <dsp:cNvPr id="0" name=""/>
        <dsp:cNvSpPr/>
      </dsp:nvSpPr>
      <dsp:spPr>
        <a:xfrm>
          <a:off x="3809976" y="3524850"/>
          <a:ext cx="1462097" cy="1236206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4)Внедрение </a:t>
          </a:r>
          <a:r>
            <a:rPr lang="ru-RU" sz="14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он-лайн</a:t>
          </a: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ККМ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809976" y="3524850"/>
        <a:ext cx="1462097" cy="1236206"/>
      </dsp:txXfrm>
    </dsp:sp>
    <dsp:sp modelId="{A10009E4-B94E-4F2E-89DA-90393089BE70}">
      <dsp:nvSpPr>
        <dsp:cNvPr id="0" name=""/>
        <dsp:cNvSpPr/>
      </dsp:nvSpPr>
      <dsp:spPr>
        <a:xfrm>
          <a:off x="2266950" y="2572462"/>
          <a:ext cx="1454666" cy="1354958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5)Администрирование НДС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266950" y="2572462"/>
        <a:ext cx="1454666" cy="1354958"/>
      </dsp:txXfrm>
    </dsp:sp>
    <dsp:sp modelId="{61850CE8-EE12-4F41-8F5A-2E7F65D838D7}">
      <dsp:nvSpPr>
        <dsp:cNvPr id="0" name=""/>
        <dsp:cNvSpPr/>
      </dsp:nvSpPr>
      <dsp:spPr>
        <a:xfrm>
          <a:off x="2390445" y="861837"/>
          <a:ext cx="1207675" cy="1204160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6)ИС АСТАНА-1</a:t>
          </a:r>
          <a:endParaRPr lang="ru-RU" sz="17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390445" y="861837"/>
        <a:ext cx="1207675" cy="120416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F97DBD-B43C-654E-B0BF-1A3A3360323E}">
      <dsp:nvSpPr>
        <dsp:cNvPr id="0" name=""/>
        <dsp:cNvSpPr/>
      </dsp:nvSpPr>
      <dsp:spPr>
        <a:xfrm>
          <a:off x="0" y="3956909"/>
          <a:ext cx="8640960" cy="129874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b="0" i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500" b="0" i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3) В 2018 году реализован модуль «Виртуальный склад», который учитывает движение и остатки товаров и является дополнительном инструментом для администрирования НДС.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Запуск модуля производится поэтапно. С 1 апреля налогоплательщики, реализующие автотранспортные средства, выписывают счета-фактуры через «Виртуальный склад».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ru-RU" sz="1400" kern="1200" dirty="0" smtClean="0">
              <a:solidFill>
                <a:schemeClr val="tx1"/>
              </a:solidFill>
            </a:rPr>
            <a:t/>
          </a:r>
          <a:br>
            <a:rPr lang="ru-RU" sz="1400" kern="1200" dirty="0" smtClean="0">
              <a:solidFill>
                <a:schemeClr val="tx1"/>
              </a:solidFill>
            </a:rPr>
          </a:br>
          <a:endParaRPr lang="en-US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956909"/>
        <a:ext cx="8640960" cy="1298745"/>
      </dsp:txXfrm>
    </dsp:sp>
    <dsp:sp modelId="{8342EC00-14E6-BD42-AF7B-89617598385D}">
      <dsp:nvSpPr>
        <dsp:cNvPr id="0" name=""/>
        <dsp:cNvSpPr/>
      </dsp:nvSpPr>
      <dsp:spPr>
        <a:xfrm rot="10800000">
          <a:off x="0" y="1978919"/>
          <a:ext cx="8640960" cy="1997471"/>
        </a:xfrm>
        <a:prstGeom prst="upArrowCallout">
          <a:avLst/>
        </a:prstGeom>
        <a:solidFill>
          <a:schemeClr val="accent2">
            <a:lumMod val="20000"/>
            <a:lumOff val="80000"/>
            <a:alpha val="7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2) ИС 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«Электронные счета-фактуры» – позволяет реализовывать товары путем выписки электронных счетов-фактур. Система создает функционал по контролю за перемещением товаров. 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 2014 года налогоплательщики выписывают электронные счета-фактуры на добровольной основе. При этом налоговым законодательством предусмотрен поэтапный переход налогоплательщиков на обязательность выписки ЭСФ с 2016 по 2019 годы</a:t>
          </a:r>
          <a:endParaRPr lang="en-US" sz="1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0" y="1978919"/>
        <a:ext cx="8640960" cy="1997471"/>
      </dsp:txXfrm>
    </dsp:sp>
    <dsp:sp modelId="{89B1F67B-6681-814F-8FB8-F8F72A580AB2}">
      <dsp:nvSpPr>
        <dsp:cNvPr id="0" name=""/>
        <dsp:cNvSpPr/>
      </dsp:nvSpPr>
      <dsp:spPr>
        <a:xfrm rot="10800000">
          <a:off x="0" y="929"/>
          <a:ext cx="8640960" cy="1997471"/>
        </a:xfrm>
        <a:prstGeom prst="upArrowCallout">
          <a:avLst/>
        </a:prstGeom>
        <a:solidFill>
          <a:schemeClr val="accent5">
            <a:lumMod val="20000"/>
            <a:lumOff val="80000"/>
            <a:alpha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1) ИС «АСТАНА-1» имеет ряд преимуществ, включая возможность осуществления автоматизированного контроля всего таможенного процесса с момента подачи предварительной информации, применения системы управления рисками, оформления транзита, хранения товаров на складе временного хранения до контроля после выпуска товаров.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0" y="929"/>
        <a:ext cx="8640960" cy="1997471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F97DBD-B43C-654E-B0BF-1A3A3360323E}">
      <dsp:nvSpPr>
        <dsp:cNvPr id="0" name=""/>
        <dsp:cNvSpPr/>
      </dsp:nvSpPr>
      <dsp:spPr>
        <a:xfrm>
          <a:off x="0" y="3681844"/>
          <a:ext cx="8640960" cy="1572126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300" b="0" i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b="0" i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Также для населения будут приняты меры по стимулированию при безналичных расчетах посредством начисления бонусов (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cashback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 от БВУ, а также проведения лотерей, а для бизнеса при покупке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– уменьшение сумм уплачиваемых налогов на стоимость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 Наряду с этим, функции оператора фискальных данных будут переданы в конкурентную среду, сегодня определен единый оператор в лице АО «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Казахтелеком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». Кроме того, планируется развитие мобильных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являющихся приложением на смартфоне.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ru-RU" sz="1400" kern="1200" dirty="0" smtClean="0">
              <a:solidFill>
                <a:schemeClr val="tx1"/>
              </a:solidFill>
            </a:rPr>
            <a:t/>
          </a:r>
          <a:br>
            <a:rPr lang="ru-RU" sz="1400" kern="1200" dirty="0" smtClean="0">
              <a:solidFill>
                <a:schemeClr val="tx1"/>
              </a:solidFill>
            </a:rPr>
          </a:br>
          <a:endParaRPr lang="en-US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681844"/>
        <a:ext cx="8640960" cy="1572126"/>
      </dsp:txXfrm>
    </dsp:sp>
    <dsp:sp modelId="{8342EC00-14E6-BD42-AF7B-89617598385D}">
      <dsp:nvSpPr>
        <dsp:cNvPr id="0" name=""/>
        <dsp:cNvSpPr/>
      </dsp:nvSpPr>
      <dsp:spPr>
        <a:xfrm rot="10800000">
          <a:off x="0" y="1099107"/>
          <a:ext cx="8640960" cy="2593536"/>
        </a:xfrm>
        <a:prstGeom prst="upArrowCallout">
          <a:avLst/>
        </a:prstGeom>
        <a:solidFill>
          <a:schemeClr val="accent2">
            <a:lumMod val="20000"/>
            <a:lumOff val="80000"/>
            <a:alpha val="7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5) 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Применение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он-лайн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контрольно-кассовых машин является завершающим звеном в системе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прослеживаемости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товаров от импорта (производства) до их конечной реализации.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Применяемые сегодня контрольно-кассовые машины с фискальной памятью применяются в Казахстане с 1995 года и с учетом развития технологий являются технически устаревшими. Внедрение новых технологий, в том числе переход страны на применение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является неотъемлемой частью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цифровизации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налоговых администраций стран ОЭСР. Принято консолидированное решение с НПП «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Атамекен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» по переносу срок повсеместного применения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онлайн-ККМ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с 2024 года на 2020 год</a:t>
          </a:r>
          <a:endParaRPr lang="en-US" sz="1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0" y="1099107"/>
        <a:ext cx="8640960" cy="2593536"/>
      </dsp:txXfrm>
    </dsp:sp>
    <dsp:sp modelId="{89B1F67B-6681-814F-8FB8-F8F72A580AB2}">
      <dsp:nvSpPr>
        <dsp:cNvPr id="0" name=""/>
        <dsp:cNvSpPr/>
      </dsp:nvSpPr>
      <dsp:spPr>
        <a:xfrm rot="10800000">
          <a:off x="0" y="2612"/>
          <a:ext cx="8640960" cy="1107293"/>
        </a:xfrm>
        <a:prstGeom prst="upArrowCallout">
          <a:avLst/>
        </a:prstGeom>
        <a:solidFill>
          <a:schemeClr val="accent5">
            <a:lumMod val="20000"/>
            <a:lumOff val="80000"/>
            <a:alpha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4) В целях защиты от контрафактной продукции, выравнивания конкурентных условий бизнеса и сокращения объема теневой экономики ведется работа по созданию системы маркировки и </a:t>
          </a:r>
          <a:r>
            <a:rPr lang="ru-RU" sz="14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прослеживаемости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товаров.</a:t>
          </a: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 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0" y="2612"/>
        <a:ext cx="8640960" cy="1107293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CCFAAD-1225-4612-8A18-C73F0F067C94}">
      <dsp:nvSpPr>
        <dsp:cNvPr id="0" name=""/>
        <dsp:cNvSpPr/>
      </dsp:nvSpPr>
      <dsp:spPr>
        <a:xfrm>
          <a:off x="1194112" y="940542"/>
          <a:ext cx="3599115" cy="36460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Система с помощью анализа больших массивов данных позволяет выявлять новые области риска и автоматизацию процессов отбора, категорирование налогоплательщиков, выявлять нарушения налогового и таможенного законодательства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1769970" y="940542"/>
        <a:ext cx="3023257" cy="3646011"/>
      </dsp:txXfrm>
    </dsp:sp>
    <dsp:sp modelId="{C05F6285-5DAD-4769-ACE6-36E481DB2ED4}">
      <dsp:nvSpPr>
        <dsp:cNvPr id="0" name=""/>
        <dsp:cNvSpPr/>
      </dsp:nvSpPr>
      <dsp:spPr>
        <a:xfrm>
          <a:off x="1187639" y="4536504"/>
          <a:ext cx="3588037" cy="142766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Разработанные модели риска позволили сократить время на обработку данных с 2-х месяцев до 2-х дней.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61725" y="4536504"/>
        <a:ext cx="3013951" cy="1427664"/>
      </dsp:txXfrm>
    </dsp:sp>
    <dsp:sp modelId="{B57B801D-CFFB-4011-8248-87044B5A3650}">
      <dsp:nvSpPr>
        <dsp:cNvPr id="0" name=""/>
        <dsp:cNvSpPr/>
      </dsp:nvSpPr>
      <dsp:spPr>
        <a:xfrm>
          <a:off x="195890" y="75747"/>
          <a:ext cx="1793620" cy="179362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Развитие системы управления рисками</a:t>
          </a:r>
          <a:endParaRPr lang="ru-RU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5890" y="75747"/>
        <a:ext cx="1793620" cy="1793620"/>
      </dsp:txXfrm>
    </dsp:sp>
    <dsp:sp modelId="{ED3E4FF7-5125-4079-BCFC-70E68BD157AF}">
      <dsp:nvSpPr>
        <dsp:cNvPr id="0" name=""/>
        <dsp:cNvSpPr/>
      </dsp:nvSpPr>
      <dsp:spPr>
        <a:xfrm>
          <a:off x="6453564" y="936109"/>
          <a:ext cx="2690431" cy="19716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Каждый налогоплательщик имеет возможность проверить сведения о наличии своей задолженности на портале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egov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84034" y="936109"/>
        <a:ext cx="2259962" cy="1971672"/>
      </dsp:txXfrm>
    </dsp:sp>
    <dsp:sp modelId="{670C0AFD-CD95-401C-9D2B-4A691055C64D}">
      <dsp:nvSpPr>
        <dsp:cNvPr id="0" name=""/>
        <dsp:cNvSpPr/>
      </dsp:nvSpPr>
      <dsp:spPr>
        <a:xfrm>
          <a:off x="6453564" y="2880326"/>
          <a:ext cx="2690431" cy="28274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Для получения оповещения налогоплательщик вправе предоставить сведения о своих номерах телефонов и адресе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элекронной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почты  в налоговый орган.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84034" y="2880326"/>
        <a:ext cx="2259962" cy="2827478"/>
      </dsp:txXfrm>
    </dsp:sp>
    <dsp:sp modelId="{6ECBD581-93F4-485A-BD27-4071CC62C505}">
      <dsp:nvSpPr>
        <dsp:cNvPr id="0" name=""/>
        <dsp:cNvSpPr/>
      </dsp:nvSpPr>
      <dsp:spPr>
        <a:xfrm>
          <a:off x="4860044" y="216027"/>
          <a:ext cx="2001627" cy="1793620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СМС оповещение о налоговых задолженностях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60044" y="216027"/>
        <a:ext cx="2001627" cy="179362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990D8D-C382-4C0B-B509-5915EA1FD468}">
      <dsp:nvSpPr>
        <dsp:cNvPr id="0" name=""/>
        <dsp:cNvSpPr/>
      </dsp:nvSpPr>
      <dsp:spPr>
        <a:xfrm>
          <a:off x="2399046" y="0"/>
          <a:ext cx="3832200" cy="38322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9C20A4-9579-4956-84CB-4A200A6BC9D8}">
      <dsp:nvSpPr>
        <dsp:cNvPr id="0" name=""/>
        <dsp:cNvSpPr/>
      </dsp:nvSpPr>
      <dsp:spPr>
        <a:xfrm>
          <a:off x="929037" y="141362"/>
          <a:ext cx="3218542" cy="153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Оповещение налогоплательщиков о наличии налоговых обязательств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9037" y="141362"/>
        <a:ext cx="3218542" cy="1532880"/>
      </dsp:txXfrm>
    </dsp:sp>
    <dsp:sp modelId="{192708F9-D0C8-42E6-AD69-4DEA2C9F584E}">
      <dsp:nvSpPr>
        <dsp:cNvPr id="0" name=""/>
        <dsp:cNvSpPr/>
      </dsp:nvSpPr>
      <dsp:spPr>
        <a:xfrm>
          <a:off x="4460670" y="141362"/>
          <a:ext cx="3388201" cy="153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Внедрение специального налогового режима с использованием мобильного приложения («е-</a:t>
          </a:r>
          <a:r>
            <a:rPr lang="ru-RU" sz="1800" b="1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SalyqBusiness</a:t>
          </a:r>
          <a:r>
            <a:rPr lang="ru-RU" sz="18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») С 1 января 2022 года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60670" y="141362"/>
        <a:ext cx="3388201" cy="1532880"/>
      </dsp:txXfrm>
    </dsp:sp>
    <dsp:sp modelId="{4979E145-50CD-431F-BCCB-45DF0863D188}">
      <dsp:nvSpPr>
        <dsp:cNvPr id="0" name=""/>
        <dsp:cNvSpPr/>
      </dsp:nvSpPr>
      <dsp:spPr>
        <a:xfrm>
          <a:off x="827216" y="2120402"/>
          <a:ext cx="3248479" cy="153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Вводится в действие с 1 июля 2021 года</a:t>
          </a:r>
          <a:endParaRPr lang="ru-RU" sz="1800" i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7216" y="2120402"/>
        <a:ext cx="3248479" cy="1532880"/>
      </dsp:txXfrm>
    </dsp:sp>
    <dsp:sp modelId="{60BA4A64-97F5-4A1F-8FBA-502364A3BDC2}">
      <dsp:nvSpPr>
        <dsp:cNvPr id="0" name=""/>
        <dsp:cNvSpPr/>
      </dsp:nvSpPr>
      <dsp:spPr>
        <a:xfrm>
          <a:off x="4375848" y="2120402"/>
          <a:ext cx="3557845" cy="153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Будут обеспечены простая онлайн регистрация в качестве индивидуального предпринимателя, расчет налогов и социальных платежей</a:t>
          </a:r>
          <a:endParaRPr lang="ru-RU" sz="1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75848" y="2120402"/>
        <a:ext cx="3557845" cy="153288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E23390-C90D-45A7-BA3E-D2B660DE99AA}">
      <dsp:nvSpPr>
        <dsp:cNvPr id="0" name=""/>
        <dsp:cNvSpPr/>
      </dsp:nvSpPr>
      <dsp:spPr>
        <a:xfrm rot="5400000">
          <a:off x="-316345" y="317420"/>
          <a:ext cx="2108973" cy="14762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/>
        </a:p>
      </dsp:txBody>
      <dsp:txXfrm rot="5400000">
        <a:off x="-316345" y="317420"/>
        <a:ext cx="2108973" cy="1476281"/>
      </dsp:txXfrm>
    </dsp:sp>
    <dsp:sp modelId="{C79617AE-5A32-42F4-8C93-E1385C790BB7}">
      <dsp:nvSpPr>
        <dsp:cNvPr id="0" name=""/>
        <dsp:cNvSpPr/>
      </dsp:nvSpPr>
      <dsp:spPr>
        <a:xfrm rot="5400000">
          <a:off x="4517220" y="-3039864"/>
          <a:ext cx="1370832" cy="745271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Цифровизация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– это шаг от постиндустриальной экономики к информационной, она дает возможность добиться эффективности и конкурентоспособности национальной экономики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517220" y="-3039864"/>
        <a:ext cx="1370832" cy="7452710"/>
      </dsp:txXfrm>
    </dsp:sp>
    <dsp:sp modelId="{A0E23971-CCB9-446F-B5E5-E89A50957882}">
      <dsp:nvSpPr>
        <dsp:cNvPr id="0" name=""/>
        <dsp:cNvSpPr/>
      </dsp:nvSpPr>
      <dsp:spPr>
        <a:xfrm rot="5400000">
          <a:off x="-316345" y="2236499"/>
          <a:ext cx="2108973" cy="14762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/>
        </a:p>
      </dsp:txBody>
      <dsp:txXfrm rot="5400000">
        <a:off x="-316345" y="2236499"/>
        <a:ext cx="2108973" cy="1476281"/>
      </dsp:txXfrm>
    </dsp:sp>
    <dsp:sp modelId="{92752C89-2196-4076-A933-9F2C63CE0B75}">
      <dsp:nvSpPr>
        <dsp:cNvPr id="0" name=""/>
        <dsp:cNvSpPr/>
      </dsp:nvSpPr>
      <dsp:spPr>
        <a:xfrm rot="5400000">
          <a:off x="4517220" y="-1120785"/>
          <a:ext cx="1370832" cy="745271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Для 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цифровизации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налоговой системы были внедрены следующие программы: информационные системы «Электронные счета-фактуры», «Маркировка товаров», повышение собираемости налогов путем интеграции баз данных различных источников, приложение </a:t>
          </a:r>
          <a:r>
            <a:rPr lang="ru-RU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«е-</a:t>
          </a:r>
          <a:r>
            <a:rPr lang="ru-RU" sz="1800" b="0" i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SalyqBusiness</a:t>
          </a:r>
          <a:r>
            <a:rPr lang="ru-RU" sz="1800" b="0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».</a:t>
          </a:r>
          <a:endParaRPr lang="ru-RU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517220" y="-1120785"/>
        <a:ext cx="1370832" cy="7452710"/>
      </dsp:txXfrm>
    </dsp:sp>
    <dsp:sp modelId="{616C660B-5018-4805-B351-06567DB53C54}">
      <dsp:nvSpPr>
        <dsp:cNvPr id="0" name=""/>
        <dsp:cNvSpPr/>
      </dsp:nvSpPr>
      <dsp:spPr>
        <a:xfrm rot="5400000">
          <a:off x="-316345" y="4155578"/>
          <a:ext cx="2108973" cy="147628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100" kern="1200" dirty="0"/>
        </a:p>
      </dsp:txBody>
      <dsp:txXfrm rot="5400000">
        <a:off x="-316345" y="4155578"/>
        <a:ext cx="2108973" cy="1476281"/>
      </dsp:txXfrm>
    </dsp:sp>
    <dsp:sp modelId="{05DCECC7-3B04-4F4F-984C-1F2F031AF53F}">
      <dsp:nvSpPr>
        <dsp:cNvPr id="0" name=""/>
        <dsp:cNvSpPr/>
      </dsp:nvSpPr>
      <dsp:spPr>
        <a:xfrm rot="5400000">
          <a:off x="4517220" y="798293"/>
          <a:ext cx="1370832" cy="745271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Налоговая система еще не полностью оцифрована и требует дальнейшего усовершенствования.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4517220" y="798293"/>
        <a:ext cx="1370832" cy="74527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5B8210-5246-48B0-AE8D-3619A74506E0}">
      <dsp:nvSpPr>
        <dsp:cNvPr id="0" name=""/>
        <dsp:cNvSpPr/>
      </dsp:nvSpPr>
      <dsp:spPr>
        <a:xfrm>
          <a:off x="109973" y="-2929474"/>
          <a:ext cx="8143348" cy="8143348"/>
        </a:xfrm>
        <a:prstGeom prst="circularArrow">
          <a:avLst>
            <a:gd name="adj1" fmla="val 3651"/>
            <a:gd name="adj2" fmla="val 227189"/>
            <a:gd name="adj3" fmla="val 10229037"/>
            <a:gd name="adj4" fmla="val -1375099"/>
            <a:gd name="adj5" fmla="val 4259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C8B18C-BCE8-4235-9FCF-63885A9CA7FC}">
      <dsp:nvSpPr>
        <dsp:cNvPr id="0" name=""/>
        <dsp:cNvSpPr/>
      </dsp:nvSpPr>
      <dsp:spPr>
        <a:xfrm>
          <a:off x="432051" y="216021"/>
          <a:ext cx="7499191" cy="1852356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Из всех законодательных актов наиболее часто изменениям подвергается Налоговый Кодекс, так как  процессы вносят свои корректировки.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Казахстане с 25 декабря  2017 года введен в действие новый кодекс РК «О налогах и других обязательных платежах в бюджет» (Налоговый кодекс), который содержит множество серьезных изменений и поправок.</a:t>
          </a:r>
          <a:endParaRPr lang="ru-RU" sz="1800" kern="12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sp:txBody>
      <dsp:txXfrm>
        <a:off x="432051" y="216021"/>
        <a:ext cx="7499191" cy="1852356"/>
      </dsp:txXfrm>
    </dsp:sp>
    <dsp:sp modelId="{45BE0359-2DCD-408D-9796-6F8EA7B1A845}">
      <dsp:nvSpPr>
        <dsp:cNvPr id="0" name=""/>
        <dsp:cNvSpPr/>
      </dsp:nvSpPr>
      <dsp:spPr>
        <a:xfrm>
          <a:off x="432051" y="2952337"/>
          <a:ext cx="7355152" cy="1852356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частности, Кодекс предусматривает изменение идеологии - теперь она будет направлена на защиту интересов добросовестного налогоплательщика.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Также Кодекс предусматривает стимулирование для различных секторов экономики и упрощение администрирования.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Теперь оно будет мотивировать самостоятельную уплату налогов. </a:t>
          </a:r>
          <a:endParaRPr lang="ru-RU" sz="1800" kern="12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sp:txBody>
      <dsp:txXfrm>
        <a:off x="432051" y="2952337"/>
        <a:ext cx="7355152" cy="18523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CEE820-A14C-1340-9910-0BD978533ED5}">
      <dsp:nvSpPr>
        <dsp:cNvPr id="0" name=""/>
        <dsp:cNvSpPr/>
      </dsp:nvSpPr>
      <dsp:spPr>
        <a:xfrm>
          <a:off x="408828" y="-2526921"/>
          <a:ext cx="7818124" cy="7818124"/>
        </a:xfrm>
        <a:prstGeom prst="circularArrow">
          <a:avLst>
            <a:gd name="adj1" fmla="val 3983"/>
            <a:gd name="adj2" fmla="val 229287"/>
            <a:gd name="adj3" fmla="val 10226938"/>
            <a:gd name="adj4" fmla="val -1375099"/>
            <a:gd name="adj5" fmla="val 4136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B9A21D-F2E5-DA42-8059-0407D7677E58}">
      <dsp:nvSpPr>
        <dsp:cNvPr id="0" name=""/>
        <dsp:cNvSpPr/>
      </dsp:nvSpPr>
      <dsp:spPr>
        <a:xfrm>
          <a:off x="726181" y="252922"/>
          <a:ext cx="7183419" cy="2258436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первую очередь Налоговый Кодекс  направлен на развитие МСБ - в частности, предлагается новый альтернативный режим налогообложения.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Для развития малого и среднего бизнеса предусмотрено </a:t>
          </a:r>
          <a:r>
            <a:rPr lang="ru-RU" sz="1800" b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сохранение действующих специальных налоговых режимов</a:t>
          </a: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 </a:t>
          </a:r>
          <a:endParaRPr lang="ru-RU" sz="1800" kern="12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sp:txBody>
      <dsp:txXfrm>
        <a:off x="726181" y="252922"/>
        <a:ext cx="7183419" cy="2258436"/>
      </dsp:txXfrm>
    </dsp:sp>
    <dsp:sp modelId="{495ECB42-A726-0749-BA2C-50E737ED466A}">
      <dsp:nvSpPr>
        <dsp:cNvPr id="0" name=""/>
        <dsp:cNvSpPr/>
      </dsp:nvSpPr>
      <dsp:spPr>
        <a:xfrm>
          <a:off x="4049819" y="2934671"/>
          <a:ext cx="4735156" cy="2750099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целях установления ясных правил взаимодействия между налогоплательщиками и органами государственных доходов в сфере налогового администрирования были введены </a:t>
          </a:r>
          <a:r>
            <a:rPr lang="ru-RU" sz="1400" b="1" i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принципы налогового администрирования.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Это принцип законности, эффективности взаимодействия, риска ориентированного администрирования.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Также при проведении налоговых проверок были уточнены права и обязанности</a:t>
          </a:r>
          <a:endParaRPr lang="ru-RU" sz="1400" kern="12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sp:txBody>
      <dsp:txXfrm>
        <a:off x="4049819" y="2934671"/>
        <a:ext cx="4735156" cy="2750099"/>
      </dsp:txXfrm>
    </dsp:sp>
    <dsp:sp modelId="{F91E4C20-25C4-0C4B-8C8C-B4B4AE50BA56}">
      <dsp:nvSpPr>
        <dsp:cNvPr id="0" name=""/>
        <dsp:cNvSpPr/>
      </dsp:nvSpPr>
      <dsp:spPr>
        <a:xfrm>
          <a:off x="115461" y="2985264"/>
          <a:ext cx="4081596" cy="2661763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Изменения коснулись и в части определения </a:t>
          </a:r>
          <a:r>
            <a:rPr lang="ru-RU" sz="1600" b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налоговых агентов</a:t>
          </a: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применяющих специальный налоговый режим с использованием фиксированного вычета, в качестве субъектов, представляющих декларацию по индивидуальному подоходному и социальному налогам.</a:t>
          </a:r>
          <a:endParaRPr lang="ru-RU" sz="1600" kern="1200" dirty="0">
            <a:solidFill>
              <a:schemeClr val="tx1"/>
            </a:solidFill>
            <a:latin typeface="Arial" pitchFamily="34" charset="0"/>
            <a:ea typeface="Abadi" panose="02000000000000000000" pitchFamily="2" charset="0"/>
            <a:cs typeface="Arial" pitchFamily="34" charset="0"/>
          </a:endParaRPr>
        </a:p>
      </dsp:txBody>
      <dsp:txXfrm>
        <a:off x="115461" y="2985264"/>
        <a:ext cx="4081596" cy="266176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6E5827-020B-4EBD-AEA9-E81120C89829}">
      <dsp:nvSpPr>
        <dsp:cNvPr id="0" name=""/>
        <dsp:cNvSpPr/>
      </dsp:nvSpPr>
      <dsp:spPr>
        <a:xfrm>
          <a:off x="885231" y="-14399"/>
          <a:ext cx="7528436" cy="220344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В рамках Четвертой промышленной революции мир постепенно «оцифровывается». Все больше услуг появляются в электронный формат. В том числе и государственные услуги, оказываемые Министерством финансов.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885231" y="-14399"/>
        <a:ext cx="5380077" cy="2203444"/>
      </dsp:txXfrm>
    </dsp:sp>
    <dsp:sp modelId="{17452C36-6BE8-4973-B13D-FB00895E50BC}">
      <dsp:nvSpPr>
        <dsp:cNvPr id="0" name=""/>
        <dsp:cNvSpPr/>
      </dsp:nvSpPr>
      <dsp:spPr>
        <a:xfrm>
          <a:off x="1257667" y="2649900"/>
          <a:ext cx="7620433" cy="2261042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361437"/>
            <a:satOff val="-7560"/>
            <a:lumOff val="420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В налоговых органах ведется работа  по  переводу в  цифровой формат  всех процедур в сфере управления государственными финансами и активами.</a:t>
          </a:r>
        </a:p>
      </dsp:txBody>
      <dsp:txXfrm>
        <a:off x="1257667" y="2649900"/>
        <a:ext cx="4825910" cy="2261042"/>
      </dsp:txXfrm>
    </dsp:sp>
    <dsp:sp modelId="{7B68925D-E297-4056-870C-61DE15C39E58}">
      <dsp:nvSpPr>
        <dsp:cNvPr id="0" name=""/>
        <dsp:cNvSpPr/>
      </dsp:nvSpPr>
      <dsp:spPr>
        <a:xfrm>
          <a:off x="6103518" y="1209737"/>
          <a:ext cx="1432239" cy="14322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103518" y="1209737"/>
        <a:ext cx="1432239" cy="143223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1D7882-BFE3-47FE-9146-0F12ED58DCAA}">
      <dsp:nvSpPr>
        <dsp:cNvPr id="0" name=""/>
        <dsp:cNvSpPr/>
      </dsp:nvSpPr>
      <dsp:spPr>
        <a:xfrm>
          <a:off x="4415233" y="690845"/>
          <a:ext cx="3496188" cy="910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5040"/>
              </a:lnTo>
              <a:lnTo>
                <a:pt x="3496188" y="735040"/>
              </a:lnTo>
              <a:lnTo>
                <a:pt x="3496188" y="91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C0947-05F6-4C79-9415-7C52F7BFBB45}">
      <dsp:nvSpPr>
        <dsp:cNvPr id="0" name=""/>
        <dsp:cNvSpPr/>
      </dsp:nvSpPr>
      <dsp:spPr>
        <a:xfrm>
          <a:off x="4415233" y="690845"/>
          <a:ext cx="1189573" cy="910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5040"/>
              </a:lnTo>
              <a:lnTo>
                <a:pt x="1189573" y="735040"/>
              </a:lnTo>
              <a:lnTo>
                <a:pt x="1189573" y="91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02A08-CB09-4FE7-A28E-D6C9AFF1A0FB}">
      <dsp:nvSpPr>
        <dsp:cNvPr id="0" name=""/>
        <dsp:cNvSpPr/>
      </dsp:nvSpPr>
      <dsp:spPr>
        <a:xfrm>
          <a:off x="3313641" y="690845"/>
          <a:ext cx="1101592" cy="910000"/>
        </a:xfrm>
        <a:custGeom>
          <a:avLst/>
          <a:gdLst/>
          <a:ahLst/>
          <a:cxnLst/>
          <a:rect l="0" t="0" r="0" b="0"/>
          <a:pathLst>
            <a:path>
              <a:moveTo>
                <a:pt x="1101592" y="0"/>
              </a:moveTo>
              <a:lnTo>
                <a:pt x="1101592" y="735040"/>
              </a:lnTo>
              <a:lnTo>
                <a:pt x="0" y="735040"/>
              </a:lnTo>
              <a:lnTo>
                <a:pt x="0" y="91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13DFD-6D5A-4016-9637-801DA232DE6A}">
      <dsp:nvSpPr>
        <dsp:cNvPr id="0" name=""/>
        <dsp:cNvSpPr/>
      </dsp:nvSpPr>
      <dsp:spPr>
        <a:xfrm>
          <a:off x="947987" y="690845"/>
          <a:ext cx="3467245" cy="910000"/>
        </a:xfrm>
        <a:custGeom>
          <a:avLst/>
          <a:gdLst/>
          <a:ahLst/>
          <a:cxnLst/>
          <a:rect l="0" t="0" r="0" b="0"/>
          <a:pathLst>
            <a:path>
              <a:moveTo>
                <a:pt x="3467245" y="0"/>
              </a:moveTo>
              <a:lnTo>
                <a:pt x="3467245" y="735040"/>
              </a:lnTo>
              <a:lnTo>
                <a:pt x="0" y="735040"/>
              </a:lnTo>
              <a:lnTo>
                <a:pt x="0" y="91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D898D-5E3B-44C1-AE7E-6EFDA8C1BC91}">
      <dsp:nvSpPr>
        <dsp:cNvPr id="0" name=""/>
        <dsp:cNvSpPr/>
      </dsp:nvSpPr>
      <dsp:spPr>
        <a:xfrm>
          <a:off x="728138" y="-199355"/>
          <a:ext cx="7374189" cy="890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D7954-1E88-40EB-A9E7-617C25BF6C0C}">
      <dsp:nvSpPr>
        <dsp:cNvPr id="0" name=""/>
        <dsp:cNvSpPr/>
      </dsp:nvSpPr>
      <dsp:spPr>
        <a:xfrm>
          <a:off x="937986" y="0"/>
          <a:ext cx="7374189" cy="890201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4 инициативы направления «</a:t>
          </a:r>
          <a:r>
            <a:rPr lang="ru-RU" sz="1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Цифровизации</a:t>
          </a: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налогового администрирования»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7986" y="0"/>
        <a:ext cx="7374189" cy="890201"/>
      </dsp:txXfrm>
    </dsp:sp>
    <dsp:sp modelId="{FD323EB4-403B-40A8-A12B-614E74FF5A13}">
      <dsp:nvSpPr>
        <dsp:cNvPr id="0" name=""/>
        <dsp:cNvSpPr/>
      </dsp:nvSpPr>
      <dsp:spPr>
        <a:xfrm>
          <a:off x="4655" y="1600846"/>
          <a:ext cx="1886664" cy="4059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5BD3B-7389-4156-B844-795563592723}">
      <dsp:nvSpPr>
        <dsp:cNvPr id="0" name=""/>
        <dsp:cNvSpPr/>
      </dsp:nvSpPr>
      <dsp:spPr>
        <a:xfrm>
          <a:off x="214502" y="1800202"/>
          <a:ext cx="1886664" cy="4059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Информационные системы «Электронные счета-фактуры»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Система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позволяет реализовывать товары путем выписки электронных счетов-фактур и контролирует перемещение товаров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14502" y="1800202"/>
        <a:ext cx="1886664" cy="4059716"/>
      </dsp:txXfrm>
    </dsp:sp>
    <dsp:sp modelId="{73B2BF5E-AA2E-4E83-B42B-6557EFD6F09F}">
      <dsp:nvSpPr>
        <dsp:cNvPr id="0" name=""/>
        <dsp:cNvSpPr/>
      </dsp:nvSpPr>
      <dsp:spPr>
        <a:xfrm>
          <a:off x="2311015" y="1600846"/>
          <a:ext cx="2005251" cy="3196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E161F-9C49-4755-938E-A24531D3BE42}">
      <dsp:nvSpPr>
        <dsp:cNvPr id="0" name=""/>
        <dsp:cNvSpPr/>
      </dsp:nvSpPr>
      <dsp:spPr>
        <a:xfrm>
          <a:off x="2520862" y="1800202"/>
          <a:ext cx="2005251" cy="3196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«Маркировка товаров»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Arial" panose="020B0604020202020204" pitchFamily="34" charset="0"/>
              <a:cs typeface="Arial" panose="020B0604020202020204" pitchFamily="34" charset="0"/>
            </a:rPr>
            <a:t>предусматривает проведение пилота по маркировке изделий из меха и далее в рамках ЕАЭС, и запущен  с 27 ноября 2017 года</a:t>
          </a:r>
          <a:endParaRPr lang="ru-RU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0862" y="1800202"/>
        <a:ext cx="2005251" cy="3196882"/>
      </dsp:txXfrm>
    </dsp:sp>
    <dsp:sp modelId="{266B2CE5-4801-4481-A097-DBC968E5513C}">
      <dsp:nvSpPr>
        <dsp:cNvPr id="0" name=""/>
        <dsp:cNvSpPr/>
      </dsp:nvSpPr>
      <dsp:spPr>
        <a:xfrm>
          <a:off x="4735962" y="1600846"/>
          <a:ext cx="1737689" cy="3142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45F43-8BFE-470A-82E3-48C44690EEF6}">
      <dsp:nvSpPr>
        <dsp:cNvPr id="0" name=""/>
        <dsp:cNvSpPr/>
      </dsp:nvSpPr>
      <dsp:spPr>
        <a:xfrm>
          <a:off x="4945810" y="1800202"/>
          <a:ext cx="1737689" cy="3142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Администрирование НДС с применением техники </a:t>
          </a:r>
          <a:r>
            <a:rPr lang="ru-RU" sz="1700" b="1" kern="1200" dirty="0" err="1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блокчейн</a:t>
          </a:r>
          <a:endParaRPr lang="ru-RU" sz="1700" b="1" kern="1200" dirty="0">
            <a:solidFill>
              <a:srgbClr val="0070C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5810" y="1800202"/>
        <a:ext cx="1737689" cy="3142903"/>
      </dsp:txXfrm>
    </dsp:sp>
    <dsp:sp modelId="{E2C59D36-5DDA-470E-AB15-6BE3DC1435A6}">
      <dsp:nvSpPr>
        <dsp:cNvPr id="0" name=""/>
        <dsp:cNvSpPr/>
      </dsp:nvSpPr>
      <dsp:spPr>
        <a:xfrm>
          <a:off x="6893347" y="1600846"/>
          <a:ext cx="2036149" cy="3035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37570-86EF-49E4-AC28-BE18741FB8F9}">
      <dsp:nvSpPr>
        <dsp:cNvPr id="0" name=""/>
        <dsp:cNvSpPr/>
      </dsp:nvSpPr>
      <dsp:spPr>
        <a:xfrm>
          <a:off x="7103195" y="1800202"/>
          <a:ext cx="2036149" cy="3035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Повышение собираемости налогов путем интеграции баз данных различных источников</a:t>
          </a:r>
          <a:endParaRPr lang="ru-RU" sz="1700" b="1" kern="1200" dirty="0">
            <a:solidFill>
              <a:srgbClr val="0070C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103195" y="1800202"/>
        <a:ext cx="2036149" cy="303517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F97DBD-B43C-654E-B0BF-1A3A3360323E}">
      <dsp:nvSpPr>
        <dsp:cNvPr id="0" name=""/>
        <dsp:cNvSpPr/>
      </dsp:nvSpPr>
      <dsp:spPr>
        <a:xfrm>
          <a:off x="0" y="4390542"/>
          <a:ext cx="8784976" cy="1441074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b="0" i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b="0" i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Одним из ее функционалов является модуль «Виртуальный склад», который позволяет контролировать перемещение товаров и пр. 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Данный модуль уже запущен с 1 апреля 2018 года в части контроля движения автомобилей входящих в Перечень изъятий</a:t>
          </a:r>
          <a: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/>
          </a:r>
          <a:br>
            <a:rPr lang="ru-RU" sz="1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ru-RU" sz="1400" kern="1200" dirty="0" smtClean="0">
              <a:solidFill>
                <a:schemeClr val="tx1"/>
              </a:solidFill>
            </a:rPr>
            <a:t/>
          </a:r>
          <a:br>
            <a:rPr lang="ru-RU" sz="1400" kern="1200" dirty="0" smtClean="0">
              <a:solidFill>
                <a:schemeClr val="tx1"/>
              </a:solidFill>
            </a:rPr>
          </a:br>
          <a:endParaRPr lang="en-US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390542"/>
        <a:ext cx="8784976" cy="1441074"/>
      </dsp:txXfrm>
    </dsp:sp>
    <dsp:sp modelId="{8342EC00-14E6-BD42-AF7B-89617598385D}">
      <dsp:nvSpPr>
        <dsp:cNvPr id="0" name=""/>
        <dsp:cNvSpPr/>
      </dsp:nvSpPr>
      <dsp:spPr>
        <a:xfrm rot="10800000">
          <a:off x="0" y="2195786"/>
          <a:ext cx="8784976" cy="2216372"/>
        </a:xfrm>
        <a:prstGeom prst="upArrowCallout">
          <a:avLst/>
        </a:prstGeom>
        <a:solidFill>
          <a:schemeClr val="accent2">
            <a:lumMod val="20000"/>
            <a:lumOff val="80000"/>
            <a:alpha val="7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ИС «Электронные счета-фактуры» – позволяет реализовывать товары путем выписки электронных счетов-фактур. Система создает функционал по контролю за перемещением товаров. 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0" y="2195786"/>
        <a:ext cx="8784976" cy="2216372"/>
      </dsp:txXfrm>
    </dsp:sp>
    <dsp:sp modelId="{89B1F67B-6681-814F-8FB8-F8F72A580AB2}">
      <dsp:nvSpPr>
        <dsp:cNvPr id="0" name=""/>
        <dsp:cNvSpPr/>
      </dsp:nvSpPr>
      <dsp:spPr>
        <a:xfrm rot="10800000">
          <a:off x="0" y="1030"/>
          <a:ext cx="8784976" cy="2216372"/>
        </a:xfrm>
        <a:prstGeom prst="upArrowCallout">
          <a:avLst/>
        </a:prstGeom>
        <a:solidFill>
          <a:schemeClr val="accent5">
            <a:lumMod val="20000"/>
            <a:lumOff val="80000"/>
            <a:alpha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Уже сейчас в Казахстане создана информационная платформа «Электронные счета-фактуры», но дорабатывается «в части удобства интерфейса  создания функционала по контролю за перемещением товаров».  С каждым годом растет количество пользователей системы. На сегодняшний день составляет более 158 тысяч, которыми выписано свыше 65 миллионов ЭСФ.</a:t>
          </a:r>
          <a:endParaRPr lang="en-US" sz="1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0" y="1030"/>
        <a:ext cx="8784976" cy="221637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4C60AA-F408-413B-B66F-A92BC2C401D7}">
      <dsp:nvSpPr>
        <dsp:cNvPr id="0" name=""/>
        <dsp:cNvSpPr/>
      </dsp:nvSpPr>
      <dsp:spPr>
        <a:xfrm>
          <a:off x="2521" y="463689"/>
          <a:ext cx="8349562" cy="864595"/>
        </a:xfrm>
        <a:prstGeom prst="roundRect">
          <a:avLst>
            <a:gd name="adj" fmla="val 10000"/>
          </a:avLst>
        </a:prstGeom>
        <a:solidFill>
          <a:srgbClr val="1F497D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Мониторинг крупных налогоплательщиков и системы управления рисками</a:t>
          </a:r>
          <a:endParaRPr lang="ru-RU" sz="2000" kern="1200" dirty="0">
            <a:solidFill>
              <a:sysClr val="window" lastClr="FFFFFF"/>
            </a:solidFill>
            <a:latin typeface="Cambria"/>
            <a:ea typeface="+mn-ea"/>
            <a:cs typeface="+mn-cs"/>
          </a:endParaRPr>
        </a:p>
      </dsp:txBody>
      <dsp:txXfrm>
        <a:off x="2521" y="463689"/>
        <a:ext cx="8349562" cy="864595"/>
      </dsp:txXfrm>
    </dsp:sp>
    <dsp:sp modelId="{CCAD0A35-3662-4D49-AC3F-A3CA3556A63A}">
      <dsp:nvSpPr>
        <dsp:cNvPr id="0" name=""/>
        <dsp:cNvSpPr/>
      </dsp:nvSpPr>
      <dsp:spPr>
        <a:xfrm>
          <a:off x="837477" y="1328284"/>
          <a:ext cx="429114" cy="438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074"/>
              </a:lnTo>
              <a:lnTo>
                <a:pt x="426850" y="454074"/>
              </a:lnTo>
            </a:path>
          </a:pathLst>
        </a:custGeo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9FAED-8C04-4B94-BB8D-0E6073DF83C1}">
      <dsp:nvSpPr>
        <dsp:cNvPr id="0" name=""/>
        <dsp:cNvSpPr/>
      </dsp:nvSpPr>
      <dsp:spPr>
        <a:xfrm>
          <a:off x="1266592" y="1393383"/>
          <a:ext cx="6749980" cy="746556"/>
        </a:xfrm>
        <a:prstGeom prst="roundRect">
          <a:avLst>
            <a:gd name="adj" fmla="val 10000"/>
          </a:avLst>
        </a:prstGeo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смещение акцента контроля с налоговой проверки на камеральный контроль</a:t>
          </a:r>
          <a:endParaRPr lang="ru-RU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1266592" y="1393383"/>
        <a:ext cx="6749980" cy="746556"/>
      </dsp:txXfrm>
    </dsp:sp>
    <dsp:sp modelId="{AF150125-7FC0-4977-96CA-E5F9E875ACE3}">
      <dsp:nvSpPr>
        <dsp:cNvPr id="0" name=""/>
        <dsp:cNvSpPr/>
      </dsp:nvSpPr>
      <dsp:spPr>
        <a:xfrm>
          <a:off x="837477" y="1328284"/>
          <a:ext cx="458661" cy="1289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865"/>
              </a:lnTo>
              <a:lnTo>
                <a:pt x="493012" y="1210865"/>
              </a:lnTo>
            </a:path>
          </a:pathLst>
        </a:custGeo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76EC1-F668-4560-A94A-FC36B67F77D0}">
      <dsp:nvSpPr>
        <dsp:cNvPr id="0" name=""/>
        <dsp:cNvSpPr/>
      </dsp:nvSpPr>
      <dsp:spPr>
        <a:xfrm>
          <a:off x="1296138" y="2211950"/>
          <a:ext cx="6686622" cy="812384"/>
        </a:xfrm>
        <a:prstGeom prst="roundRect">
          <a:avLst>
            <a:gd name="adj" fmla="val 10000"/>
          </a:avLst>
        </a:prstGeo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налогоплательщик раскрывает формы учета финансово- хозяйственной деятельности и предоставляет постоянный доступ к бухгалтерским данным </a:t>
          </a:r>
        </a:p>
      </dsp:txBody>
      <dsp:txXfrm>
        <a:off x="1296138" y="2211950"/>
        <a:ext cx="6686622" cy="812384"/>
      </dsp:txXfrm>
    </dsp:sp>
    <dsp:sp modelId="{710F6BC6-E0F2-4F28-A946-8E0634047783}">
      <dsp:nvSpPr>
        <dsp:cNvPr id="0" name=""/>
        <dsp:cNvSpPr/>
      </dsp:nvSpPr>
      <dsp:spPr>
        <a:xfrm>
          <a:off x="837477" y="1328284"/>
          <a:ext cx="458661" cy="2030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7656"/>
              </a:lnTo>
              <a:lnTo>
                <a:pt x="493012" y="1967656"/>
              </a:lnTo>
            </a:path>
          </a:pathLst>
        </a:custGeo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37774-C64C-48E7-A015-E13EBA23A311}">
      <dsp:nvSpPr>
        <dsp:cNvPr id="0" name=""/>
        <dsp:cNvSpPr/>
      </dsp:nvSpPr>
      <dsp:spPr>
        <a:xfrm>
          <a:off x="1296138" y="3079098"/>
          <a:ext cx="6657896" cy="558835"/>
        </a:xfrm>
        <a:prstGeom prst="roundRect">
          <a:avLst>
            <a:gd name="adj" fmla="val 10000"/>
          </a:avLst>
        </a:prstGeom>
        <a:solidFill>
          <a:srgbClr val="EEECE1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налоговые органы ускоренно предоставляют консультации по налоговым вопросам </a:t>
          </a:r>
        </a:p>
      </dsp:txBody>
      <dsp:txXfrm>
        <a:off x="1296138" y="3079098"/>
        <a:ext cx="6657896" cy="55883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E79412-E92E-4A45-A811-7C642DDCC268}">
      <dsp:nvSpPr>
        <dsp:cNvPr id="0" name=""/>
        <dsp:cNvSpPr/>
      </dsp:nvSpPr>
      <dsp:spPr>
        <a:xfrm>
          <a:off x="0" y="0"/>
          <a:ext cx="8712968" cy="1279348"/>
        </a:xfrm>
        <a:prstGeom prst="rect">
          <a:avLst/>
        </a:prstGeom>
        <a:solidFill>
          <a:srgbClr val="4F81BD">
            <a:shade val="8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Преимущества </a:t>
          </a:r>
          <a:r>
            <a:rPr lang="ru-RU" sz="1600" b="1" kern="1200" dirty="0" smtClean="0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 </a:t>
          </a: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«Горизонтального мониторинга» </a:t>
          </a:r>
          <a:endParaRPr lang="ru-RU" sz="1600" b="1" kern="1200" dirty="0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0" y="0"/>
        <a:ext cx="8712968" cy="1279348"/>
      </dsp:txXfrm>
    </dsp:sp>
    <dsp:sp modelId="{54A4E09A-628F-4606-B835-2533055D7BE8}">
      <dsp:nvSpPr>
        <dsp:cNvPr id="0" name=""/>
        <dsp:cNvSpPr/>
      </dsp:nvSpPr>
      <dsp:spPr>
        <a:xfrm>
          <a:off x="1893" y="1279348"/>
          <a:ext cx="1423089" cy="2686632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u="none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прогнозируе-мость</a:t>
          </a:r>
          <a:r>
            <a:rPr lang="ru-RU" sz="14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 отношений с </a:t>
          </a:r>
          <a:r>
            <a:rPr lang="ru-RU" sz="1400" u="none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налогопла-тельщиком</a:t>
          </a:r>
          <a:r>
            <a:rPr lang="ru-RU" sz="14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 в части уплаты налогов </a:t>
          </a:r>
          <a:endParaRPr lang="ru-RU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1893" y="1279348"/>
        <a:ext cx="1423089" cy="2686632"/>
      </dsp:txXfrm>
    </dsp:sp>
    <dsp:sp modelId="{E1A21166-0FEA-4879-BB85-19519B7729AE}">
      <dsp:nvSpPr>
        <dsp:cNvPr id="0" name=""/>
        <dsp:cNvSpPr/>
      </dsp:nvSpPr>
      <dsp:spPr>
        <a:xfrm>
          <a:off x="1424983" y="1279348"/>
          <a:ext cx="1423089" cy="2686632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снижение налоговых и таможенных рисков </a:t>
          </a:r>
          <a:endParaRPr lang="ru-RU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1424983" y="1279348"/>
        <a:ext cx="1423089" cy="2686632"/>
      </dsp:txXfrm>
    </dsp:sp>
    <dsp:sp modelId="{162DDBB9-76D1-48A0-B3F6-05AB1B814FAC}">
      <dsp:nvSpPr>
        <dsp:cNvPr id="0" name=""/>
        <dsp:cNvSpPr/>
      </dsp:nvSpPr>
      <dsp:spPr>
        <a:xfrm>
          <a:off x="2848072" y="1279348"/>
          <a:ext cx="1555337" cy="2686632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четкая налоговая определенность </a:t>
          </a:r>
        </a:p>
      </dsp:txBody>
      <dsp:txXfrm>
        <a:off x="2848072" y="1279348"/>
        <a:ext cx="1555337" cy="2686632"/>
      </dsp:txXfrm>
    </dsp:sp>
    <dsp:sp modelId="{EE47D863-237B-44A5-B023-D2C96CB2D1D6}">
      <dsp:nvSpPr>
        <dsp:cNvPr id="0" name=""/>
        <dsp:cNvSpPr/>
      </dsp:nvSpPr>
      <dsp:spPr>
        <a:xfrm>
          <a:off x="4403410" y="1279348"/>
          <a:ext cx="1423089" cy="2686632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сокращение налоговых проверок </a:t>
          </a:r>
        </a:p>
      </dsp:txBody>
      <dsp:txXfrm>
        <a:off x="4403410" y="1279348"/>
        <a:ext cx="1423089" cy="2686632"/>
      </dsp:txXfrm>
    </dsp:sp>
    <dsp:sp modelId="{D0A96D98-F559-4F8F-A404-A9CD5576A698}">
      <dsp:nvSpPr>
        <dsp:cNvPr id="0" name=""/>
        <dsp:cNvSpPr/>
      </dsp:nvSpPr>
      <dsp:spPr>
        <a:xfrm>
          <a:off x="5826500" y="1279348"/>
          <a:ext cx="1572656" cy="2686632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возможность признания аудиторских заключений компании</a:t>
          </a:r>
        </a:p>
      </dsp:txBody>
      <dsp:txXfrm>
        <a:off x="5826500" y="1279348"/>
        <a:ext cx="1572656" cy="2686632"/>
      </dsp:txXfrm>
    </dsp:sp>
    <dsp:sp modelId="{2327BCD9-4C99-4683-A8EB-032C09AD39AD}">
      <dsp:nvSpPr>
        <dsp:cNvPr id="0" name=""/>
        <dsp:cNvSpPr/>
      </dsp:nvSpPr>
      <dsp:spPr>
        <a:xfrm>
          <a:off x="7399156" y="1279348"/>
          <a:ext cx="1311917" cy="2686632"/>
        </a:xfrm>
        <a:prstGeom prst="rect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ru-RU" sz="1400" u="none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правильное исполнение налоговых и таможенных </a:t>
          </a:r>
          <a:r>
            <a:rPr lang="ru-RU" sz="1400" u="none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" pitchFamily="34" charset="0"/>
              <a:ea typeface="+mn-ea"/>
              <a:cs typeface="Arial" pitchFamily="34" charset="0"/>
            </a:rPr>
            <a:t>обязательств </a:t>
          </a:r>
          <a:endParaRPr lang="ru-RU" sz="1400" u="none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7399156" y="1279348"/>
        <a:ext cx="1311917" cy="2686632"/>
      </dsp:txXfrm>
    </dsp:sp>
    <dsp:sp modelId="{840DACBD-8CCF-45D3-8C3D-B00695653619}">
      <dsp:nvSpPr>
        <dsp:cNvPr id="0" name=""/>
        <dsp:cNvSpPr/>
      </dsp:nvSpPr>
      <dsp:spPr>
        <a:xfrm>
          <a:off x="0" y="3965981"/>
          <a:ext cx="8712968" cy="298514"/>
        </a:xfrm>
        <a:prstGeom prst="rect">
          <a:avLst/>
        </a:prstGeom>
        <a:solidFill>
          <a:srgbClr val="4F81BD">
            <a:shade val="8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9F2D9E-E5BE-46AF-BFA3-ECD9A68B7739}">
      <dsp:nvSpPr>
        <dsp:cNvPr id="0" name=""/>
        <dsp:cNvSpPr/>
      </dsp:nvSpPr>
      <dsp:spPr>
        <a:xfrm>
          <a:off x="2355774" y="511644"/>
          <a:ext cx="3651722" cy="3651722"/>
        </a:xfrm>
        <a:prstGeom prst="blockArc">
          <a:avLst>
            <a:gd name="adj1" fmla="val 12600000"/>
            <a:gd name="adj2" fmla="val 16200000"/>
            <a:gd name="adj3" fmla="val 452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0521F-9FBF-4C53-8BD4-D70558E17815}">
      <dsp:nvSpPr>
        <dsp:cNvPr id="0" name=""/>
        <dsp:cNvSpPr/>
      </dsp:nvSpPr>
      <dsp:spPr>
        <a:xfrm>
          <a:off x="2355774" y="511644"/>
          <a:ext cx="3651722" cy="3651722"/>
        </a:xfrm>
        <a:prstGeom prst="blockArc">
          <a:avLst>
            <a:gd name="adj1" fmla="val 9000000"/>
            <a:gd name="adj2" fmla="val 12600000"/>
            <a:gd name="adj3" fmla="val 4520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6745D-CA06-4807-A492-1207B00BAB81}">
      <dsp:nvSpPr>
        <dsp:cNvPr id="0" name=""/>
        <dsp:cNvSpPr/>
      </dsp:nvSpPr>
      <dsp:spPr>
        <a:xfrm>
          <a:off x="2355774" y="511644"/>
          <a:ext cx="3651722" cy="3651722"/>
        </a:xfrm>
        <a:prstGeom prst="blockArc">
          <a:avLst>
            <a:gd name="adj1" fmla="val 5400000"/>
            <a:gd name="adj2" fmla="val 9000000"/>
            <a:gd name="adj3" fmla="val 4520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09BAE-2F40-4F2B-B38D-0073F6560992}">
      <dsp:nvSpPr>
        <dsp:cNvPr id="0" name=""/>
        <dsp:cNvSpPr/>
      </dsp:nvSpPr>
      <dsp:spPr>
        <a:xfrm>
          <a:off x="2355774" y="511644"/>
          <a:ext cx="3651722" cy="3651722"/>
        </a:xfrm>
        <a:prstGeom prst="blockArc">
          <a:avLst>
            <a:gd name="adj1" fmla="val 1800000"/>
            <a:gd name="adj2" fmla="val 5400000"/>
            <a:gd name="adj3" fmla="val 4520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71F2F-81B8-4C3F-A493-8209B92C5441}">
      <dsp:nvSpPr>
        <dsp:cNvPr id="0" name=""/>
        <dsp:cNvSpPr/>
      </dsp:nvSpPr>
      <dsp:spPr>
        <a:xfrm>
          <a:off x="2355774" y="511644"/>
          <a:ext cx="3651722" cy="3651722"/>
        </a:xfrm>
        <a:prstGeom prst="blockArc">
          <a:avLst>
            <a:gd name="adj1" fmla="val 19800000"/>
            <a:gd name="adj2" fmla="val 1800000"/>
            <a:gd name="adj3" fmla="val 4520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507F3-531A-4BD5-B271-33B1A25AA0D5}">
      <dsp:nvSpPr>
        <dsp:cNvPr id="0" name=""/>
        <dsp:cNvSpPr/>
      </dsp:nvSpPr>
      <dsp:spPr>
        <a:xfrm>
          <a:off x="2355774" y="511644"/>
          <a:ext cx="3651722" cy="3651722"/>
        </a:xfrm>
        <a:prstGeom prst="blockArc">
          <a:avLst>
            <a:gd name="adj1" fmla="val 16200000"/>
            <a:gd name="adj2" fmla="val 19800000"/>
            <a:gd name="adj3" fmla="val 452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EA4FD-6315-43FB-8E0A-F4A9AED068F4}">
      <dsp:nvSpPr>
        <dsp:cNvPr id="0" name=""/>
        <dsp:cNvSpPr/>
      </dsp:nvSpPr>
      <dsp:spPr>
        <a:xfrm>
          <a:off x="3362868" y="1518738"/>
          <a:ext cx="1637535" cy="1637535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Мониторинг движения товаров</a:t>
          </a:r>
          <a:endParaRPr lang="ru-RU" sz="16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362868" y="1518738"/>
        <a:ext cx="1637535" cy="1637535"/>
      </dsp:txXfrm>
    </dsp:sp>
    <dsp:sp modelId="{B895E021-4E7A-4C6C-AEF9-E47D8614EF0D}">
      <dsp:nvSpPr>
        <dsp:cNvPr id="0" name=""/>
        <dsp:cNvSpPr/>
      </dsp:nvSpPr>
      <dsp:spPr>
        <a:xfrm>
          <a:off x="3552910" y="-22203"/>
          <a:ext cx="1257451" cy="1150229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Единый электронный кошелек налогоплательщика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552910" y="-22203"/>
        <a:ext cx="1257451" cy="1150229"/>
      </dsp:txXfrm>
    </dsp:sp>
    <dsp:sp modelId="{74D397B2-6FA8-4FA1-A4B1-EF8F6907B12D}">
      <dsp:nvSpPr>
        <dsp:cNvPr id="0" name=""/>
        <dsp:cNvSpPr/>
      </dsp:nvSpPr>
      <dsp:spPr>
        <a:xfrm>
          <a:off x="4939444" y="725669"/>
          <a:ext cx="1575394" cy="1439079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Возврат НДС</a:t>
          </a:r>
          <a:endParaRPr lang="ru-RU" sz="16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4939444" y="725669"/>
        <a:ext cx="1575394" cy="1439079"/>
      </dsp:txXfrm>
    </dsp:sp>
    <dsp:sp modelId="{FFDA4AFC-E261-4834-A714-5BC4BE54B994}">
      <dsp:nvSpPr>
        <dsp:cNvPr id="0" name=""/>
        <dsp:cNvSpPr/>
      </dsp:nvSpPr>
      <dsp:spPr>
        <a:xfrm>
          <a:off x="5001268" y="2553685"/>
          <a:ext cx="1451745" cy="1352237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СМС оповещения о налоговых задолженностях 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5001268" y="2553685"/>
        <a:ext cx="1451745" cy="1352237"/>
      </dsp:txXfrm>
    </dsp:sp>
    <dsp:sp modelId="{AC1C0649-7164-49F0-B974-9CC1D5BA8B23}">
      <dsp:nvSpPr>
        <dsp:cNvPr id="0" name=""/>
        <dsp:cNvSpPr/>
      </dsp:nvSpPr>
      <dsp:spPr>
        <a:xfrm>
          <a:off x="3452055" y="3505239"/>
          <a:ext cx="1459161" cy="123372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Новая система таможенного администрирования</a:t>
          </a:r>
          <a:endParaRPr lang="ru-RU" sz="14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3452055" y="3505239"/>
        <a:ext cx="1459161" cy="1233723"/>
      </dsp:txXfrm>
    </dsp:sp>
    <dsp:sp modelId="{C2FCACFF-6C7C-4A22-8B07-D3F7C1E140E6}">
      <dsp:nvSpPr>
        <dsp:cNvPr id="0" name=""/>
        <dsp:cNvSpPr/>
      </dsp:nvSpPr>
      <dsp:spPr>
        <a:xfrm>
          <a:off x="1848433" y="2510264"/>
          <a:ext cx="1575394" cy="1439079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Развитие системы управления рисками</a:t>
          </a:r>
          <a:endParaRPr lang="ru-RU" sz="16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1848433" y="2510264"/>
        <a:ext cx="1575394" cy="1439079"/>
      </dsp:txXfrm>
    </dsp:sp>
    <dsp:sp modelId="{61850CE8-EE12-4F41-8F5A-2E7F65D838D7}">
      <dsp:nvSpPr>
        <dsp:cNvPr id="0" name=""/>
        <dsp:cNvSpPr/>
      </dsp:nvSpPr>
      <dsp:spPr>
        <a:xfrm>
          <a:off x="2033505" y="844337"/>
          <a:ext cx="1205250" cy="1201742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Сквозной мониторинг</a:t>
          </a:r>
          <a:endParaRPr lang="ru-RU" sz="17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>
        <a:off x="2033505" y="844337"/>
        <a:ext cx="1205250" cy="1201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4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2639844" TargetMode="External"/><Relationship Id="rId2" Type="http://schemas.openxmlformats.org/officeDocument/2006/relationships/hyperlink" Target="https://online.zakon.kz/Document/?doc_id=35861926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nline.zakon.kz/Document/?doc_id=34503898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.zakon.kz/Document/?doc_id=37796302" TargetMode="External"/><Relationship Id="rId2" Type="http://schemas.openxmlformats.org/officeDocument/2006/relationships/hyperlink" Target="https://online.zakon.kz/Document/?doc_id=37474246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kz.kz/perechod-na-cifrovoe-gosudarstvo/" TargetMode="External"/><Relationship Id="rId2" Type="http://schemas.openxmlformats.org/officeDocument/2006/relationships/hyperlink" Target="https://strategy2050.kz/ru/news/52581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lyk.kz/" TargetMode="External"/><Relationship Id="rId4" Type="http://schemas.openxmlformats.org/officeDocument/2006/relationships/hyperlink" Target="http://www.primeminister.k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1611" y="188640"/>
            <a:ext cx="6868384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1196754"/>
            <a:ext cx="7560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  <a:endParaRPr lang="ru-RU" sz="2400" dirty="0" smtClean="0">
              <a:latin typeface="Arial" panose="020B0604020202020204" pitchFamily="34" charset="0"/>
            </a:endParaRPr>
          </a:p>
          <a:p>
            <a:pPr algn="ctr"/>
            <a:r>
              <a:rPr lang="ru-RU" sz="2400" b="1" dirty="0" smtClean="0">
                <a:latin typeface="Arial" panose="020B0604020202020204" pitchFamily="34" charset="0"/>
              </a:rPr>
              <a:t>Кафедра «Финансы и учет»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4005066"/>
            <a:ext cx="8441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Модуль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Цифровые финансы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Тема 7: «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Цифровизация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налогообложения в Казахстане»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802" y="5661248"/>
            <a:ext cx="7378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</a:rPr>
              <a:t>Дисциплина: Цифровые финансы</a:t>
            </a:r>
          </a:p>
          <a:p>
            <a:r>
              <a:rPr lang="ru-RU" sz="2000" b="1" dirty="0" smtClean="0">
                <a:latin typeface="Arial" panose="020B0604020202020204" pitchFamily="34" charset="0"/>
              </a:rPr>
              <a:t>Преподаватель: </a:t>
            </a:r>
            <a:r>
              <a:rPr lang="ru-RU" sz="2000" b="1" dirty="0" err="1" smtClean="0">
                <a:latin typeface="Arial" panose="020B0604020202020204" pitchFamily="34" charset="0"/>
              </a:rPr>
              <a:t>к.э.н</a:t>
            </a:r>
            <a:r>
              <a:rPr lang="ru-RU" sz="2000" b="1" dirty="0" smtClean="0">
                <a:latin typeface="Arial" panose="020B0604020202020204" pitchFamily="34" charset="0"/>
              </a:rPr>
              <a:t>., и.о </a:t>
            </a:r>
            <a:r>
              <a:rPr lang="kk-KZ" sz="2000" b="1" dirty="0" smtClean="0">
                <a:latin typeface="Arial" panose="020B0604020202020204" pitchFamily="34" charset="0"/>
              </a:rPr>
              <a:t>д</a:t>
            </a:r>
            <a:r>
              <a:rPr lang="ru-RU" sz="2000" b="1" dirty="0" err="1" smtClean="0">
                <a:latin typeface="Arial" panose="020B0604020202020204" pitchFamily="34" charset="0"/>
              </a:rPr>
              <a:t>оцента</a:t>
            </a:r>
            <a:r>
              <a:rPr lang="ru-RU" sz="2000" b="1" dirty="0" smtClean="0">
                <a:latin typeface="Arial" panose="020B0604020202020204" pitchFamily="34" charset="0"/>
              </a:rPr>
              <a:t> </a:t>
            </a:r>
            <a:r>
              <a:rPr lang="ru-RU" sz="2000" b="1" dirty="0" err="1" smtClean="0">
                <a:latin typeface="Arial" panose="020B0604020202020204" pitchFamily="34" charset="0"/>
              </a:rPr>
              <a:t>Касенова</a:t>
            </a:r>
            <a:r>
              <a:rPr lang="ru-RU" sz="2000" b="1" dirty="0" smtClean="0">
                <a:latin typeface="Arial" panose="020B0604020202020204" pitchFamily="34" charset="0"/>
              </a:rPr>
              <a:t> Г.Е</a:t>
            </a:r>
            <a:endParaRPr lang="ru-RU" sz="20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91880" y="2266565"/>
            <a:ext cx="1969429" cy="166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507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67370" cy="6926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2.jpg"/>
          <p:cNvPicPr/>
          <p:nvPr/>
        </p:nvPicPr>
        <p:blipFill>
          <a:blip r:embed="rId2" cstate="print"/>
          <a:srcRect t="5354" b="3426"/>
          <a:stretch>
            <a:fillRect/>
          </a:stretch>
        </p:blipFill>
        <p:spPr bwMode="auto">
          <a:xfrm>
            <a:off x="971600" y="1844824"/>
            <a:ext cx="734481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79512" y="548680"/>
            <a:ext cx="8773292" cy="1224136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Информационная система «Маркировка товаров» предусматривает проведение пилота по маркировке изделий из меха и далее в рамках ЕАЭС, и с 27 ноября 2017 года  этот пилот уже запущен в Казахстане. </a:t>
            </a:r>
          </a:p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406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67370" cy="6926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79512" y="548680"/>
            <a:ext cx="8773292" cy="1224136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основу проекта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цифровизации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положена «новая стратегическая модель – не вмешательство в жизнедеятельность добросовестного бизнеса и формирование доходной базы бюджета на платформе взаимодействия государства и бизнеса»</a:t>
            </a:r>
          </a:p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6" name="image1.png"/>
          <p:cNvPicPr/>
          <p:nvPr/>
        </p:nvPicPr>
        <p:blipFill>
          <a:blip r:embed="rId2" cstate="print"/>
          <a:srcRect t="7312" b="2795"/>
          <a:stretch>
            <a:fillRect/>
          </a:stretch>
        </p:blipFill>
        <p:spPr bwMode="auto">
          <a:xfrm>
            <a:off x="611560" y="1844824"/>
            <a:ext cx="8065690" cy="470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406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67370" cy="6926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07504" y="548680"/>
            <a:ext cx="8928992" cy="1224136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7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700" dirty="0" err="1" smtClean="0">
                <a:latin typeface="Arial" pitchFamily="34" charset="0"/>
                <a:cs typeface="Arial" pitchFamily="34" charset="0"/>
              </a:rPr>
              <a:t>Цифровизация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 налогового администрирования даст прирост сбора налогов на 9%.</a:t>
            </a:r>
          </a:p>
          <a:p>
            <a:pPr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Министерство финансов инициировало новую форму взаимодействия государства и бизнеса посредством внедрения горизонтального мониторинга крупных налогоплательщиков и системы управления рисками.  </a:t>
            </a:r>
          </a:p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10" name="Схема 9"/>
          <p:cNvGraphicFramePr/>
          <p:nvPr/>
        </p:nvGraphicFramePr>
        <p:xfrm>
          <a:off x="395536" y="1412776"/>
          <a:ext cx="8424936" cy="4678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15008" y="5301208"/>
            <a:ext cx="8821488" cy="1224136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соответствии с данной системой  налогоплательщики будут сообщать о планах развития, а государство – выстраивать соответствующую макроэкономическую и фискальную политику для поддержки крупных отечественных предприятий 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406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67370" cy="6926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15008" y="5301208"/>
            <a:ext cx="8821488" cy="1224136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Внедрение «Горизонтального мониторинга» будет являться одним из факторов повышения инвестиционной привлекательности страны.  </a:t>
            </a:r>
          </a:p>
          <a:p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251520" y="836712"/>
          <a:ext cx="8712968" cy="42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406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395536" y="2141240"/>
          <a:ext cx="8363272" cy="471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11560" y="1628800"/>
            <a:ext cx="741682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Инновации в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системе мониторинга движения товаров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79512" y="476672"/>
            <a:ext cx="8712968" cy="108012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Сегодня меняется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формат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работы налоговой  системы,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на многих этапах системы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наблюдается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переход от бумажного в цифровой формат. Комитетом государственных доходов Министерства финансов РК активно разработаны информационные системы в налогообложении для более рациональной организации работы налоговых служб и эффективного взаимодействия с налогоплательщиками.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9374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79512" y="1700808"/>
            <a:ext cx="8712968" cy="72008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Переход на сервис единого электронного кошелька налогоплательщика с целью </a:t>
            </a: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упрощения процесса электронной уплаты налогов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980728"/>
            <a:ext cx="864096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электронный кошелек налогоплательщика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79512" y="2852936"/>
            <a:ext cx="8784976" cy="1152128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ИС будут самостоятельно проводить разноску платежей, поступивших на Единый электронный кошелек, на соответствующие налоги, по которым возникли налоговые обязательства (декларации, расчеты, акты проверок, сведения уполномоченных органов).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79512" y="4221088"/>
            <a:ext cx="8712968" cy="2088232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В результате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исключения ошибочной оплаты налогов будет обеспечено сокращение количества платежных документов, исключение невыясненных платежей и необоснованной пени, сокращение количества зачетов и возвратов ошибочных платежей, сокращение количества инкассовых распоряжений, снижение затрат налогоплательщиков по времени, снижение нагрузки на ИС банков, казначейства,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КГД.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9374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547664" y="2132856"/>
          <a:ext cx="9144000" cy="47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7584" y="1628800"/>
            <a:ext cx="741682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сквозного мониторинга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движения товаров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79512" y="476672"/>
            <a:ext cx="8712968" cy="100811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Одним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из действенных инструментов сокращения доли теневой экономики и соответствующего увеличения налоговых поступлений в бюджет является сквозной мониторинг движения товара от импорта или производства до его конечной реализации на территории Казахстана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sz="1400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07504" y="2492896"/>
            <a:ext cx="3096344" cy="3888432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</a:t>
            </a: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сквозного мониторинга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предоставит возможность анализировать ценообразование товаров по стране с отслеживанием всей цепочки поставки товаров. Это позволит определить маржу при реализации товаров и, соответственно, правильность уплаты налогов. </a:t>
            </a:r>
          </a:p>
          <a:p>
            <a:pPr>
              <a:buFont typeface="Wingdings" pitchFamily="2" charset="2"/>
              <a:buChar char="v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Система сквозного мониторинга содержит следующие проекты: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789374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836712"/>
            <a:ext cx="741682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сквозного мониторинга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движения товаров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">
            <a:extLst>
              <a:ext uri="{FF2B5EF4-FFF2-40B4-BE49-F238E27FC236}">
                <a16:creationId xmlns="" xmlns:a16="http://schemas.microsoft.com/office/drawing/2014/main" id="{992CFCAF-C0AF-4CCD-95C9-3097B4AF0C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46985338"/>
              </p:ext>
            </p:extLst>
          </p:nvPr>
        </p:nvGraphicFramePr>
        <p:xfrm>
          <a:off x="251520" y="1340768"/>
          <a:ext cx="8640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89374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836712"/>
            <a:ext cx="7416824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Система сквозного мониторинга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движения товаров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">
            <a:extLst>
              <a:ext uri="{FF2B5EF4-FFF2-40B4-BE49-F238E27FC236}">
                <a16:creationId xmlns="" xmlns:a16="http://schemas.microsoft.com/office/drawing/2014/main" id="{992CFCAF-C0AF-4CCD-95C9-3097B4AF0C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46985338"/>
              </p:ext>
            </p:extLst>
          </p:nvPr>
        </p:nvGraphicFramePr>
        <p:xfrm>
          <a:off x="251520" y="1340768"/>
          <a:ext cx="8640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89374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79512" y="1484784"/>
            <a:ext cx="8712968" cy="108012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Дальнейшее упрощение таможенного администрирования будет обеспечено за счет внедрения «Единого окна». В данной системе можно получить все необходимые разрешительные документы для ввоза и вывоза товаров, а также таможенные услуги в электронном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виде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980728"/>
            <a:ext cx="864096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Новая система таможенного администрирования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79512" y="2852936"/>
            <a:ext cx="8784976" cy="1152128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Уже осуществлен ввод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эксплуатацию «Единого окна» по разрешительным документам в сфере: сельского хозяйства; подтверждения сертификатов соответствия товаров; санитарно-эпидемиологического благополучия.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79512" y="4221088"/>
            <a:ext cx="8712968" cy="2088232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«До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внедрения ИС «АСТАНА-1» все документы, связанные с таможенным оформлением, представлялись таможенным брокером в таможенные органы исключительно на бумажном носителе, в том числе сама таможенная декларация. В связи с чем, обработка документов производилась в ручном режиме, что усложняло процесс таможенного оформления. Соответственно, у участника ВЭД (внешняя экономическая деятельность) были временные и финансовые издержки.</a:t>
            </a:r>
          </a:p>
        </p:txBody>
      </p:sp>
    </p:spTree>
    <p:extLst>
      <p:ext uri="{BB962C8B-B14F-4D97-AF65-F5344CB8AC3E}">
        <p14:creationId xmlns="" xmlns:p14="http://schemas.microsoft.com/office/powerpoint/2010/main" val="278937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Содержание</a:t>
            </a:r>
            <a:endParaRPr lang="ru-RU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Современное состояние налоговой системы в Казахстане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Внедрение цифровых технологий для управления доходами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Результаты развития налоговой системы в цифровой экономике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179512" y="1484784"/>
            <a:ext cx="8712968" cy="108012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настоящее время все налоговые администрации Евросоюза прорабатывают вопрос внедрения раздельного НДС-счета, при этом в отдельных странах ЕС уже применяется автоматизированная система раздельных платежей с применением специального банковского НДС-счета.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980728"/>
            <a:ext cx="864096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Возврат НДС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79512" y="2852936"/>
            <a:ext cx="8784976" cy="1656184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Новый метод администрирования НДС с использованием Контрольного счета НДС позволит оптимизировать процессы администрирования НДС и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обеспечит: </a:t>
            </a:r>
          </a:p>
          <a:p>
            <a:pPr lvl="0"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прозрачности администрирования НДС, которые приведут к невозможности применения «серых схем», </a:t>
            </a:r>
            <a:endParaRPr lang="ru-RU" sz="17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поэтапный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возврат НДС при реализации на территории Казахстана, </a:t>
            </a:r>
            <a:endParaRPr lang="ru-RU" sz="17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sz="1700" dirty="0" smtClean="0">
                <a:latin typeface="Arial" pitchFamily="34" charset="0"/>
                <a:cs typeface="Arial" pitchFamily="34" charset="0"/>
              </a:rPr>
              <a:t>ускоренный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возврат НДС с 55 до 1 рабочего дня, отмену налоговых проверок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79512" y="4725144"/>
            <a:ext cx="8712968" cy="1584176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Налоговым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кодексом предусмотрено с 1 января 2019 года в Казахстане использовать Контрольный счет НДС для плательщиков НДС на добровольной основе.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Перечень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товаров будет утверждаться уполномоченным органом (МИР совместно с МФ, МСХ, МНЭ). Данный механизм внедряется с применением технологии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Blockchain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893743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2697831"/>
              </p:ext>
            </p:extLst>
          </p:nvPr>
        </p:nvGraphicFramePr>
        <p:xfrm>
          <a:off x="0" y="620688"/>
          <a:ext cx="9036496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</p:spTree>
    <p:extLst>
      <p:ext uri="{BB962C8B-B14F-4D97-AF65-F5344CB8AC3E}">
        <p14:creationId xmlns="" xmlns:p14="http://schemas.microsoft.com/office/powerpoint/2010/main" val="3012988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172819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24 июня 2021 года президент РК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Касым-Жомарт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Токаев подписал Закон Республики Казахстан №53-VII «О внесении изменений и дополнений в Кодекс Республики Казахстан «О налогах и других обязательных платежах в бюджет» (Налоговый кодекс) и Закон Республики Казахстан «О введении в действие Кодекса Республики Казахстан «О налогах и других обязательных платежах в бюджет» (Налоговый кодекс)».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119287588"/>
              </p:ext>
            </p:extLst>
          </p:nvPr>
        </p:nvGraphicFramePr>
        <p:xfrm>
          <a:off x="179512" y="2636912"/>
          <a:ext cx="8784976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Двойная стрелка вверх/вниз 4"/>
          <p:cNvSpPr/>
          <p:nvPr/>
        </p:nvSpPr>
        <p:spPr>
          <a:xfrm>
            <a:off x="2414611" y="4194301"/>
            <a:ext cx="504056" cy="648072"/>
          </a:xfrm>
          <a:prstGeom prst="up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4194302"/>
            <a:ext cx="56673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10952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</a:p>
        </p:txBody>
      </p:sp>
    </p:spTree>
    <p:extLst>
      <p:ext uri="{BB962C8B-B14F-4D97-AF65-F5344CB8AC3E}">
        <p14:creationId xmlns="" xmlns:p14="http://schemas.microsoft.com/office/powerpoint/2010/main" val="3596957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4A3E4932-A7DF-4334-8CF8-0E225F499EE5}"/>
              </a:ext>
            </a:extLst>
          </p:cNvPr>
          <p:cNvSpPr/>
          <p:nvPr/>
        </p:nvSpPr>
        <p:spPr>
          <a:xfrm>
            <a:off x="2699792" y="2276872"/>
            <a:ext cx="3426953" cy="22322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Законом РК от 24 июня 2021 года № 53-VII внесены изменения и дополнения в Налоговый кодекс и Закон РК «О введении в действие Кодекса РК «О налогах и других обязательных платежах в бюджет</a:t>
            </a:r>
            <a:r>
              <a:rPr lang="ru-RU" sz="1600" dirty="0" smtClean="0">
                <a:solidFill>
                  <a:schemeClr val="tx1"/>
                </a:solidFill>
              </a:rPr>
              <a:t>» 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E890C75-9BA8-4CEC-AB1A-9BEFAB085CF7}"/>
              </a:ext>
            </a:extLst>
          </p:cNvPr>
          <p:cNvSpPr/>
          <p:nvPr/>
        </p:nvSpPr>
        <p:spPr>
          <a:xfrm>
            <a:off x="1259632" y="786874"/>
            <a:ext cx="3312369" cy="12565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Отсрочка по уплате ИПН у источника выплаты и социального налога по обязательствам, наступающим в период с 1 апреля 2021 года до 1 июля 2021 года.</a:t>
            </a:r>
            <a:endParaRPr lang="ru-RU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C7223F2-B2CC-49EF-A1DF-73A2A3EA5527}"/>
              </a:ext>
            </a:extLst>
          </p:cNvPr>
          <p:cNvSpPr/>
          <p:nvPr/>
        </p:nvSpPr>
        <p:spPr>
          <a:xfrm>
            <a:off x="251520" y="3861048"/>
            <a:ext cx="2222495" cy="14351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u="sng" dirty="0" smtClean="0">
                <a:latin typeface="Arial" pitchFamily="34" charset="0"/>
                <a:cs typeface="Arial" pitchFamily="34" charset="0"/>
                <a:hlinkClick r:id="rId2" tooltip="Расширен перечень лиц с правом на дополнительный зачет по НДС"/>
              </a:rPr>
              <a:t>Расширен перечень лиц с правом на дополнительный зачет по НДС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68570917-81CA-4947-AD22-5C4CCD49DCD1}"/>
              </a:ext>
            </a:extLst>
          </p:cNvPr>
          <p:cNvSpPr/>
          <p:nvPr/>
        </p:nvSpPr>
        <p:spPr>
          <a:xfrm>
            <a:off x="6275638" y="2276872"/>
            <a:ext cx="2688850" cy="18722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На период с 1 января 2023 года до 1 января 2025 года при применении СНР розничного налога исчисление КПН или ИПН, будет осуществляться по ставке в размере 6% к объекту обложения.</a:t>
            </a:r>
            <a:r>
              <a:rPr lang="ru-RU" sz="1400" dirty="0" smtClean="0"/>
              <a:t> 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63F79995-3E5B-445E-8D69-AFAB8BCCDA16}"/>
              </a:ext>
            </a:extLst>
          </p:cNvPr>
          <p:cNvSpPr/>
          <p:nvPr/>
        </p:nvSpPr>
        <p:spPr>
          <a:xfrm>
            <a:off x="251520" y="2276872"/>
            <a:ext cx="2222495" cy="1193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u="sng" dirty="0" smtClean="0">
                <a:latin typeface="Arial" pitchFamily="34" charset="0"/>
                <a:cs typeface="Arial" pitchFamily="34" charset="0"/>
                <a:hlinkClick r:id="rId3" tooltip="Медицинские расходы в период карантина и пандемии исключены из доходов ФЛ"/>
              </a:rPr>
              <a:t>Медицинские расходы в период карантина и пандемии исключены из доходов ФЛ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F9C10C4-0601-46A6-B61F-31E49E420FD0}"/>
              </a:ext>
            </a:extLst>
          </p:cNvPr>
          <p:cNvSpPr/>
          <p:nvPr/>
        </p:nvSpPr>
        <p:spPr>
          <a:xfrm>
            <a:off x="5076056" y="764704"/>
            <a:ext cx="2952328" cy="1274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 июля 2021 года, при</a:t>
            </a:r>
            <a:r>
              <a:rPr lang="ru-RU" sz="15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tooltip="При долге по налогам свыше 6 МРП банковские счета будут арестованы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 tooltip="При долге по налогам свыше 6 МРП банковские счета будут арестованы"/>
              </a:rPr>
              <a:t>долге по налогам свыше 6 МРП банковские счета будут арестованы</a:t>
            </a:r>
            <a:endParaRPr lang="ru-RU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DDAD8F87-17EE-43B3-9E41-763966BBEF33}"/>
              </a:ext>
            </a:extLst>
          </p:cNvPr>
          <p:cNvSpPr/>
          <p:nvPr/>
        </p:nvSpPr>
        <p:spPr>
          <a:xfrm>
            <a:off x="2627784" y="4869160"/>
            <a:ext cx="5832648" cy="1584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Предпринимательский кодекс дополнен новыми положениями по определению социального предпринимательства и социального субъекта предпринимательства, чья деятельность направлена на решение социальных проблем общества</a:t>
            </a:r>
            <a:r>
              <a:rPr lang="ru-RU" sz="1400" dirty="0" smtClean="0"/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95536" y="11663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291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4A3E4932-A7DF-4334-8CF8-0E225F499EE5}"/>
              </a:ext>
            </a:extLst>
          </p:cNvPr>
          <p:cNvSpPr/>
          <p:nvPr/>
        </p:nvSpPr>
        <p:spPr>
          <a:xfrm>
            <a:off x="971600" y="908720"/>
            <a:ext cx="7272808" cy="14401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Законом РК от 24 июня 2021 года № 53-VII внесены изменения и дополнения в Налоговый кодекс и Закон РК «О введении в действие Кодекса РК «О налогах и других обязательных платежах в бюджет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9BC40E2-26E6-472C-9C7F-44B074887995}"/>
              </a:ext>
            </a:extLst>
          </p:cNvPr>
          <p:cNvSpPr/>
          <p:nvPr/>
        </p:nvSpPr>
        <p:spPr>
          <a:xfrm>
            <a:off x="4788024" y="2924944"/>
            <a:ext cx="3816424" cy="2952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1400" u="sng" dirty="0" smtClean="0">
                <a:latin typeface="Arial" pitchFamily="34" charset="0"/>
                <a:cs typeface="Arial" pitchFamily="34" charset="0"/>
                <a:hlinkClick r:id="rId2" tooltip="Плата за майнинг - новый платеж с 1 января 2022 года"/>
              </a:rPr>
              <a:t>Плата за </a:t>
            </a:r>
            <a:r>
              <a:rPr lang="ru-RU" sz="1400" u="sng" dirty="0" err="1" smtClean="0">
                <a:latin typeface="Arial" pitchFamily="34" charset="0"/>
                <a:cs typeface="Arial" pitchFamily="34" charset="0"/>
                <a:hlinkClick r:id="rId2" tooltip="Плата за майнинг - новый платеж с 1 января 2022 года"/>
              </a:rPr>
              <a:t>майнинг</a:t>
            </a:r>
            <a:r>
              <a:rPr lang="ru-RU" sz="1400" u="sng" dirty="0" smtClean="0">
                <a:latin typeface="Arial" pitchFamily="34" charset="0"/>
                <a:cs typeface="Arial" pitchFamily="34" charset="0"/>
                <a:hlinkClick r:id="rId2" tooltip="Плата за майнинг - новый платеж с 1 января 2022 года"/>
              </a:rPr>
              <a:t> - новый платеж с 1 января 2022 года</a:t>
            </a:r>
            <a:r>
              <a:rPr lang="ru-RU" sz="1400" u="sng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base"/>
            <a:r>
              <a:rPr lang="ru-RU" sz="1400" dirty="0" smtClean="0">
                <a:latin typeface="Arial" pitchFamily="34" charset="0"/>
                <a:cs typeface="Arial" pitchFamily="34" charset="0"/>
              </a:rPr>
              <a:t>Плата за цифровой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майнинг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будет взиматься за объем электрической энергии, потребленной при цифровом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майнинге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 fontAlgn="base"/>
            <a:r>
              <a:rPr lang="ru-RU" sz="1400" dirty="0" smtClean="0">
                <a:latin typeface="Arial" pitchFamily="34" charset="0"/>
                <a:cs typeface="Arial" pitchFamily="34" charset="0"/>
              </a:rPr>
              <a:t>Текущие суммы платы будут уплачиваться плательщиками ежеквартально. </a:t>
            </a:r>
          </a:p>
          <a:p>
            <a:pPr algn="ctr" fontAlgn="base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При этом ставка платы определена в размере 1 тенге за 1 киловатт-час электрической энергии, потребленной при осуществлении цифрового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майнинга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/>
            <a:r>
              <a:rPr lang="ru-RU" sz="1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9CF46236-5E41-49F3-ACA5-74C8D32580B3}"/>
              </a:ext>
            </a:extLst>
          </p:cNvPr>
          <p:cNvSpPr/>
          <p:nvPr/>
        </p:nvSpPr>
        <p:spPr>
          <a:xfrm>
            <a:off x="539552" y="2924944"/>
            <a:ext cx="3672408" cy="2952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u="sng" dirty="0" smtClean="0">
                <a:latin typeface="Arial" pitchFamily="34" charset="0"/>
                <a:cs typeface="Arial" pitchFamily="34" charset="0"/>
                <a:hlinkClick r:id="rId3" tooltip="С 2022 года вводится СНР с использованием мобильного приложения"/>
              </a:rPr>
              <a:t>С 2022 года вводится СНР с использованием мобильного приложения</a:t>
            </a:r>
            <a:endParaRPr lang="ru-RU" sz="1400" u="sng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Новый  специальный налоговый режим (СНР) с использованием специального мобильного приложения смогут применять только ИП, использующие упрощенную декларацию, т.к. исполнение налоговых обязательств можно осуществлять через смартфон.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Введение нового режима упростит регистрацию, прекращение деятельности и исполнение налоговых обязательств налогоплательщика.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95536" y="11663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2291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Результаты развития налоговой системы в цифровой экономике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23853257"/>
              </p:ext>
            </p:extLst>
          </p:nvPr>
        </p:nvGraphicFramePr>
        <p:xfrm>
          <a:off x="107504" y="908720"/>
          <a:ext cx="8928992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9465006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0546981-35E5-3447-A599-CAE5153F68AC}"/>
              </a:ext>
            </a:extLst>
          </p:cNvPr>
          <p:cNvSpPr txBox="1"/>
          <p:nvPr/>
        </p:nvSpPr>
        <p:spPr>
          <a:xfrm>
            <a:off x="1389742" y="756796"/>
            <a:ext cx="6364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литературы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F9407F7-1BF9-AB45-92AC-3A28AC5C0CBD}"/>
              </a:ext>
            </a:extLst>
          </p:cNvPr>
          <p:cNvSpPr txBox="1"/>
          <p:nvPr/>
        </p:nvSpPr>
        <p:spPr>
          <a:xfrm>
            <a:off x="400050" y="1371601"/>
            <a:ext cx="851535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 утверждении Государственной программы «Цифровой Казахстан» // Постановление Правительства Республики Казахстан от 12 декабря 2017 года № 827//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://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adilet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zan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kz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/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Кодекс Республики Казахстан от 25 декабря 2017 года № 120-VI «О налогах и других обязательных платежах в бюджет (Налоговый кодекс)» (с изменениями и дополнениями по состоянию на 24.06.2021 г.)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Обзорно-аналитический портал  </a:t>
            </a:r>
            <a:r>
              <a:rPr lang="en-US" sz="2000" dirty="0" smtClean="0">
                <a:latin typeface="Arial" pitchFamily="34" charset="0"/>
                <a:cs typeface="Arial" pitchFamily="34" charset="0"/>
                <a:hlinkClick r:id="rId2"/>
              </a:rPr>
              <a:t>https://strategy2050.kz/ru/news/52581/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  <a:hlinkClick r:id="rId3"/>
              </a:rPr>
              <a:t>https://digitalkz.kz/perechod-na-cifrovoe-gosudarstvo/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Байдусенов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А. Налоговая система Казахстана-2017.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  <a:hlinkClick r:id="rId4"/>
              </a:rPr>
              <a:t>http://www.primeminister.kz/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Официальный сайт Министерства финансов РК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minfin.gov.kz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Официальный сайт налогового комитета Министерства финансов Республики Казахстан // 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5"/>
              </a:rPr>
              <a:t>www.salyk.kz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2324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954360"/>
          </a:xfrm>
        </p:spPr>
        <p:txBody>
          <a:bodyPr>
            <a:normAutofit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Современное состояние налоговой системы Казахстана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47258289"/>
              </p:ext>
            </p:extLst>
          </p:nvPr>
        </p:nvGraphicFramePr>
        <p:xfrm>
          <a:off x="395536" y="1268760"/>
          <a:ext cx="81724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6317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Современное состояние налоговой системы Казахстана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="" xmlns:a16="http://schemas.microsoft.com/office/drawing/2014/main" id="{80D44495-41A9-A343-9CA6-531257CAC2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95587185"/>
              </p:ext>
            </p:extLst>
          </p:nvPr>
        </p:nvGraphicFramePr>
        <p:xfrm>
          <a:off x="467544" y="980728"/>
          <a:ext cx="8219256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>
            <a:extLst>
              <a:ext uri="{FF2B5EF4-FFF2-40B4-BE49-F238E27FC236}">
                <a16:creationId xmlns="" xmlns:a16="http://schemas.microsoft.com/office/drawing/2014/main" id="{80D44495-41A9-A343-9CA6-531257CAC2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95587185"/>
              </p:ext>
            </p:extLst>
          </p:nvPr>
        </p:nvGraphicFramePr>
        <p:xfrm>
          <a:off x="179512" y="908720"/>
          <a:ext cx="8784976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Современное состояние налоговой системы Казахстана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954360"/>
          </a:xfrm>
        </p:spPr>
        <p:txBody>
          <a:bodyPr>
            <a:normAutofit/>
          </a:bodyPr>
          <a:lstStyle/>
          <a:p>
            <a:pPr marL="514350" indent="-514350"/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47258289"/>
              </p:ext>
            </p:extLst>
          </p:nvPr>
        </p:nvGraphicFramePr>
        <p:xfrm>
          <a:off x="107504" y="1268760"/>
          <a:ext cx="885698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63174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555776" y="1988840"/>
            <a:ext cx="4032448" cy="25922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МФ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поставил задачу  выступить в качестве драйвера для формирования  цифровой экономики в стране с применением  лучших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 2 (с границей) 6"/>
          <p:cNvSpPr/>
          <p:nvPr/>
        </p:nvSpPr>
        <p:spPr>
          <a:xfrm>
            <a:off x="6437963" y="764704"/>
            <a:ext cx="2598533" cy="165618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3106"/>
              <a:gd name="adj6" fmla="val -43842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Реинжиниринг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налогового администрирования и стратегия невмешательства государства в бизнес</a:t>
            </a:r>
          </a:p>
          <a:p>
            <a:pPr algn="ctr"/>
            <a:endParaRPr lang="ru-RU" dirty="0"/>
          </a:p>
        </p:txBody>
      </p:sp>
      <p:sp>
        <p:nvSpPr>
          <p:cNvPr id="9" name="Выноска 3 (с границей) 8"/>
          <p:cNvSpPr/>
          <p:nvPr/>
        </p:nvSpPr>
        <p:spPr>
          <a:xfrm>
            <a:off x="6633833" y="4221088"/>
            <a:ext cx="2462661" cy="2376264"/>
          </a:xfrm>
          <a:prstGeom prst="accentCallout3">
            <a:avLst>
              <a:gd name="adj1" fmla="val 50628"/>
              <a:gd name="adj2" fmla="val -8333"/>
              <a:gd name="adj3" fmla="val 51090"/>
              <a:gd name="adj4" fmla="val -16104"/>
              <a:gd name="adj5" fmla="val 30238"/>
              <a:gd name="adj6" fmla="val -30732"/>
              <a:gd name="adj7" fmla="val 6405"/>
              <a:gd name="adj8" fmla="val -46588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Акцент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сместили с проверок и расследований на совершенствование системы управления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рисками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Выноска 2 (с границей) 11"/>
          <p:cNvSpPr/>
          <p:nvPr/>
        </p:nvSpPr>
        <p:spPr>
          <a:xfrm flipH="1">
            <a:off x="47506" y="764704"/>
            <a:ext cx="2580278" cy="154817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9889"/>
              <a:gd name="adj6" fmla="val -43721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удет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сокращено количество проверок и расследований.</a:t>
            </a:r>
          </a:p>
        </p:txBody>
      </p:sp>
      <p:sp>
        <p:nvSpPr>
          <p:cNvPr id="13" name="Выноска 2 (с границей) 12"/>
          <p:cNvSpPr/>
          <p:nvPr/>
        </p:nvSpPr>
        <p:spPr>
          <a:xfrm flipH="1">
            <a:off x="47506" y="4077072"/>
            <a:ext cx="2580278" cy="2376264"/>
          </a:xfrm>
          <a:prstGeom prst="accentCallout2">
            <a:avLst>
              <a:gd name="adj1" fmla="val 55989"/>
              <a:gd name="adj2" fmla="val -8333"/>
              <a:gd name="adj3" fmla="val 56610"/>
              <a:gd name="adj4" fmla="val -17204"/>
              <a:gd name="adj5" fmla="val 15627"/>
              <a:gd name="adj6" fmla="val -42741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Дистанционный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мнению МФ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принесут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поступления в бюджет на сумму 5,5 трлн тенге, или 9,2% к ВВП</a:t>
            </a:r>
          </a:p>
        </p:txBody>
      </p:sp>
    </p:spTree>
    <p:extLst>
      <p:ext uri="{BB962C8B-B14F-4D97-AF65-F5344CB8AC3E}">
        <p14:creationId xmlns="" xmlns:p14="http://schemas.microsoft.com/office/powerpoint/2010/main" val="331902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67370" cy="6926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93752941"/>
              </p:ext>
            </p:extLst>
          </p:nvPr>
        </p:nvGraphicFramePr>
        <p:xfrm>
          <a:off x="0" y="836712"/>
          <a:ext cx="914400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40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67370" cy="69269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Внедрение цифровых технологий для управления доходами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="" xmlns:a16="http://schemas.microsoft.com/office/drawing/2014/main" id="{992CFCAF-C0AF-4CCD-95C9-3097B4AF0C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46985338"/>
              </p:ext>
            </p:extLst>
          </p:nvPr>
        </p:nvGraphicFramePr>
        <p:xfrm>
          <a:off x="179512" y="692696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4069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2168</Words>
  <Application>Microsoft Office PowerPoint</Application>
  <PresentationFormat>Экран (4:3)</PresentationFormat>
  <Paragraphs>190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КАЗАХСКИЙ НАЦИОНАЛЬНЫЙ УНИВЕРСИТЕТ ИМ. АЛЬ-ФАРАБИ</vt:lpstr>
      <vt:lpstr>Содержание</vt:lpstr>
      <vt:lpstr>1. Современное состояние налоговой системы Казахстана</vt:lpstr>
      <vt:lpstr>1. Современное состояние налоговой системы Казахстана</vt:lpstr>
      <vt:lpstr>1. Современное состояние налоговой системы Казахстана</vt:lpstr>
      <vt:lpstr>2. Внедрение цифровых технологий для управления доходами</vt:lpstr>
      <vt:lpstr>2. Внедрение цифровых технологий для управления доходами</vt:lpstr>
      <vt:lpstr>2. Внедрение цифровых технологий для управления доходами</vt:lpstr>
      <vt:lpstr>2. Внедрение цифровых технологий для управления доходами</vt:lpstr>
      <vt:lpstr>2. Внедрение цифровых технологий для управления доходами</vt:lpstr>
      <vt:lpstr>2. Внедрение цифровых технологий для управления доходами</vt:lpstr>
      <vt:lpstr>2. Внедрение цифровых технологий для управления доходами</vt:lpstr>
      <vt:lpstr>2. Внедрение цифровых технологий для управления доходами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3. Результаты развития налоговой системы в цифровой экономике</vt:lpstr>
      <vt:lpstr>Слайд 23</vt:lpstr>
      <vt:lpstr>Слайд 24</vt:lpstr>
      <vt:lpstr>3. Результаты развития налоговой системы в цифровой экономике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Inzhu</dc:creator>
  <cp:lastModifiedBy>Гульмира</cp:lastModifiedBy>
  <cp:revision>59</cp:revision>
  <dcterms:created xsi:type="dcterms:W3CDTF">2021-09-23T08:34:58Z</dcterms:created>
  <dcterms:modified xsi:type="dcterms:W3CDTF">2021-10-11T09:25:24Z</dcterms:modified>
</cp:coreProperties>
</file>